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7" r:id="rId2"/>
    <p:sldId id="268" r:id="rId3"/>
    <p:sldId id="269" r:id="rId4"/>
    <p:sldId id="270" r:id="rId5"/>
    <p:sldId id="288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9" r:id="rId20"/>
    <p:sldId id="284" r:id="rId21"/>
    <p:sldId id="285" r:id="rId22"/>
    <p:sldId id="286" r:id="rId23"/>
    <p:sldId id="287" r:id="rId24"/>
    <p:sldId id="290" r:id="rId25"/>
  </p:sldIdLst>
  <p:sldSz cx="9144000" cy="6858000" type="screen4x3"/>
  <p:notesSz cx="6858000" cy="9236075"/>
  <p:custDataLst>
    <p:tags r:id="rId28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0223B"/>
    <a:srgbClr val="004086"/>
    <a:srgbClr val="0066FF"/>
    <a:srgbClr val="DD3F32"/>
    <a:srgbClr val="FFFFFF"/>
    <a:srgbClr val="006666"/>
    <a:srgbClr val="967140"/>
    <a:srgbClr val="8C97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1" autoAdjust="0"/>
    <p:restoredTop sz="51852" autoAdjust="0"/>
  </p:normalViewPr>
  <p:slideViewPr>
    <p:cSldViewPr>
      <p:cViewPr>
        <p:scale>
          <a:sx n="66" d="100"/>
          <a:sy n="66" d="100"/>
        </p:scale>
        <p:origin x="-642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40" y="-96"/>
      </p:cViewPr>
      <p:guideLst>
        <p:guide orient="horz" pos="290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100" tIns="45050" rIns="90100" bIns="45050" numCol="1" anchor="t" anchorCtr="0" compatLnSpc="1">
            <a:prstTxWarp prst="textNoShape">
              <a:avLst/>
            </a:prstTxWarp>
          </a:bodyPr>
          <a:lstStyle>
            <a:lvl1pPr defTabSz="901700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9538" y="0"/>
            <a:ext cx="2938462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100" tIns="45050" rIns="90100" bIns="45050" numCol="1" anchor="t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1413"/>
            <a:ext cx="2938463" cy="449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100" tIns="45050" rIns="90100" bIns="45050" numCol="1" anchor="b" anchorCtr="0" compatLnSpc="1">
            <a:prstTxWarp prst="textNoShape">
              <a:avLst/>
            </a:prstTxWarp>
          </a:bodyPr>
          <a:lstStyle>
            <a:lvl1pPr defTabSz="901700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9538" y="8761413"/>
            <a:ext cx="2938462" cy="449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100" tIns="45050" rIns="90100" bIns="45050" numCol="1" anchor="b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200"/>
            </a:lvl1pPr>
          </a:lstStyle>
          <a:p>
            <a:fld id="{5EA70A47-2E17-4FE3-804F-FC8C5C0C127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52" tIns="45875" rIns="91752" bIns="45875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52" tIns="45875" rIns="91752" bIns="45875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8713" y="688975"/>
            <a:ext cx="4602162" cy="3451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8800"/>
            <a:ext cx="5029200" cy="4140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52" tIns="45875" rIns="91752" bIns="45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587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52" tIns="45875" rIns="91752" bIns="45875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587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52" tIns="45875" rIns="91752" bIns="45875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/>
            </a:lvl1pPr>
          </a:lstStyle>
          <a:p>
            <a:fld id="{805BA8C5-A220-43A0-A2D7-A2B9DD9FD57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1238250" y="5867400"/>
            <a:ext cx="6705600" cy="381000"/>
            <a:chOff x="780" y="3696"/>
            <a:chExt cx="4224" cy="240"/>
          </a:xfrm>
        </p:grpSpPr>
        <p:sp>
          <p:nvSpPr>
            <p:cNvPr id="3094" name="Line 22"/>
            <p:cNvSpPr>
              <a:spLocks noChangeShapeType="1"/>
            </p:cNvSpPr>
            <p:nvPr userDrawn="1"/>
          </p:nvSpPr>
          <p:spPr bwMode="auto">
            <a:xfrm>
              <a:off x="780" y="3827"/>
              <a:ext cx="4224" cy="0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Rectangle 30"/>
            <p:cNvSpPr>
              <a:spLocks noChangeArrowheads="1"/>
            </p:cNvSpPr>
            <p:nvPr userDrawn="1"/>
          </p:nvSpPr>
          <p:spPr bwMode="auto">
            <a:xfrm>
              <a:off x="2688" y="3696"/>
              <a:ext cx="384" cy="240"/>
            </a:xfrm>
            <a:prstGeom prst="rect">
              <a:avLst/>
            </a:prstGeom>
            <a:solidFill>
              <a:srgbClr val="FFFF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093" name="Picture 21" descr="lea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4350" y="5897563"/>
            <a:ext cx="495300" cy="32067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133600"/>
            <a:ext cx="6858000" cy="609600"/>
          </a:xfrm>
        </p:spPr>
        <p:txBody>
          <a:bodyPr anchor="t"/>
          <a:lstStyle>
            <a:lvl1pPr algn="ctr">
              <a:lnSpc>
                <a:spcPct val="130000"/>
              </a:lnSpc>
              <a:defRPr b="1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96975" y="4191000"/>
            <a:ext cx="675005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101" name="Picture 29" descr="US_Stacked RGB 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52400"/>
            <a:ext cx="3810000" cy="12477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9E1CDB-DE5A-4C39-87DC-0EF71D2523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457200"/>
            <a:ext cx="1695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457200"/>
            <a:ext cx="4933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903C5F-A171-4CF8-B7C9-B73F43B37B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3F3AE6-B282-46F8-A5CB-325701451C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15B2D1-4B24-4846-9535-269DFAE36D4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95400"/>
            <a:ext cx="3314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295400"/>
            <a:ext cx="3314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F8217E-6380-431A-8F4E-DE84F1F6047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FB387A-E26B-4916-A151-A7B9E52B7BD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B3F79D-7B13-4CEF-B5D1-727747F2C7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277F0F-423D-40E7-AF52-DD9888A73D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539981-EC21-44EE-8187-6C338D57DD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F2DBA9-64B6-475F-9142-ABD2C53180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304800" y="762000"/>
            <a:ext cx="8610600" cy="415925"/>
            <a:chOff x="192" y="480"/>
            <a:chExt cx="5424" cy="262"/>
          </a:xfrm>
        </p:grpSpPr>
        <p:pic>
          <p:nvPicPr>
            <p:cNvPr id="1035" name="Picture 11" descr="leaf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232" y="480"/>
              <a:ext cx="384" cy="262"/>
            </a:xfrm>
            <a:prstGeom prst="rect">
              <a:avLst/>
            </a:prstGeom>
            <a:noFill/>
          </p:spPr>
        </p:pic>
        <p:sp>
          <p:nvSpPr>
            <p:cNvPr id="1036" name="Line 12"/>
            <p:cNvSpPr>
              <a:spLocks noChangeShapeType="1"/>
            </p:cNvSpPr>
            <p:nvPr userDrawn="1"/>
          </p:nvSpPr>
          <p:spPr bwMode="auto">
            <a:xfrm>
              <a:off x="192" y="611"/>
              <a:ext cx="4944" cy="0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572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95400"/>
            <a:ext cx="6781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40" name="Picture 16" descr="US_Horizontal RGB 300dpi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6792"/>
          <a:stretch>
            <a:fillRect/>
          </a:stretch>
        </p:blipFill>
        <p:spPr bwMode="auto">
          <a:xfrm>
            <a:off x="457200" y="284163"/>
            <a:ext cx="533400" cy="614362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2D558916-7C76-430C-8D31-5AB12918DFE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un025.sun.ac.za/portal/page/portal/Administrati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133600"/>
            <a:ext cx="6858000" cy="1295400"/>
          </a:xfrm>
        </p:spPr>
        <p:txBody>
          <a:bodyPr/>
          <a:lstStyle/>
          <a:p>
            <a:r>
              <a:rPr lang="en-GB" dirty="0" smtClean="0"/>
              <a:t>MEASURING STUDENT PARTICIPATION IN HIGHER EDUCATION WITH SPECIAL REFERENCE TO SOUTH AFRICA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Gert</a:t>
            </a:r>
            <a:r>
              <a:rPr lang="en-US" dirty="0" smtClean="0"/>
              <a:t> Steyn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1905000" cy="457200"/>
          </a:xfrm>
        </p:spPr>
        <p:txBody>
          <a:bodyPr/>
          <a:lstStyle/>
          <a:p>
            <a:fld id="{2BB01DAE-F782-4AC6-9EA3-AA2C228D7879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 Benchmarking according to UNESCO (2008)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0013" y="2133601"/>
            <a:ext cx="828039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705600" cy="685800"/>
          </a:xfrm>
        </p:spPr>
        <p:txBody>
          <a:bodyPr/>
          <a:lstStyle/>
          <a:p>
            <a:r>
              <a:rPr lang="en-US" dirty="0" smtClean="0"/>
              <a:t>Measuring increase in access to HE: The </a:t>
            </a:r>
            <a:r>
              <a:rPr lang="en-US" dirty="0" smtClean="0">
                <a:solidFill>
                  <a:srgbClr val="FF0000"/>
                </a:solidFill>
              </a:rPr>
              <a:t>net entry rate </a:t>
            </a:r>
            <a:r>
              <a:rPr lang="en-US" dirty="0" smtClean="0"/>
              <a:t>based on synthetic cohorts of new entrants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7162800" cy="4800600"/>
          </a:xfrm>
          <a:ln>
            <a:solidFill>
              <a:srgbClr val="60223B"/>
            </a:solidFill>
          </a:ln>
        </p:spPr>
        <p:txBody>
          <a:bodyPr/>
          <a:lstStyle/>
          <a:p>
            <a:pPr>
              <a:buNone/>
            </a:pPr>
            <a:r>
              <a:rPr lang="en-US" sz="2000" dirty="0" smtClean="0"/>
              <a:t>The difference between a longitudinal cohort study and a synthetic cohort study of new entrants: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i="1" dirty="0" smtClean="0"/>
              <a:t>Longitudinal cohort study accurate but take n years</a:t>
            </a:r>
          </a:p>
          <a:p>
            <a:pPr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     Synthetic cohort study is an approximation but takes only I year</a:t>
            </a:r>
          </a:p>
          <a:p>
            <a:endParaRPr lang="en-US" sz="2000" dirty="0"/>
          </a:p>
          <a:p>
            <a:endParaRPr lang="en-US" sz="2000" dirty="0" smtClean="0"/>
          </a:p>
          <a:p>
            <a:pPr>
              <a:buNone/>
            </a:pPr>
            <a:r>
              <a:rPr lang="en-ZA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Net entry rate = </a:t>
            </a:r>
            <a:r>
              <a:rPr lang="en-ZA" sz="20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Σ</a:t>
            </a:r>
            <a:r>
              <a:rPr lang="en-ZA" sz="2000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ZA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{(</a:t>
            </a:r>
            <a:r>
              <a:rPr lang="en-ZA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New entrants aged </a:t>
            </a:r>
            <a:r>
              <a:rPr lang="en-ZA" sz="20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ZA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)/(</a:t>
            </a:r>
            <a:r>
              <a:rPr lang="en-ZA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pop. </a:t>
            </a:r>
            <a:r>
              <a:rPr lang="en-ZA" sz="2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size aged </a:t>
            </a:r>
            <a:r>
              <a:rPr lang="en-ZA" sz="20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j</a:t>
            </a:r>
            <a:r>
              <a:rPr lang="en-ZA" sz="20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)}</a:t>
            </a:r>
            <a:r>
              <a:rPr lang="en-ZA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ZA" sz="16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ZA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>
              <a:buNone/>
            </a:pPr>
            <a:r>
              <a:rPr lang="en-ZA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Z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buNone/>
            </a:pPr>
            <a:r>
              <a:rPr lang="en-ZA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where </a:t>
            </a:r>
            <a:r>
              <a:rPr lang="en-ZA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summation covers the ages 17 to 70 years. </a:t>
            </a:r>
            <a:endParaRPr lang="en-ZA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ZA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ZA" sz="2000" dirty="0" smtClean="0"/>
              <a:t> Other age intervals are sometimes used, e. g. 17-30 yrs in the UK.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705600" cy="609600"/>
          </a:xfrm>
        </p:spPr>
        <p:txBody>
          <a:bodyPr/>
          <a:lstStyle/>
          <a:p>
            <a:r>
              <a:rPr lang="en-US" dirty="0" smtClean="0"/>
              <a:t>The calculation of the Net entry rate is cumbersome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416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7467600" cy="5176684"/>
          </a:xfrm>
          <a:prstGeom prst="rect">
            <a:avLst/>
          </a:prstGeom>
          <a:noFill/>
          <a:ln w="12700" cap="sq" cmpd="sng">
            <a:solidFill>
              <a:srgbClr val="60223B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entry rate benchmarking according to OECD (2003, 2007)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4177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95400"/>
            <a:ext cx="5334000" cy="5334000"/>
          </a:xfrm>
          <a:prstGeom prst="rect">
            <a:avLst/>
          </a:prstGeom>
          <a:noFill/>
          <a:ln w="12700" cap="sq" cmpd="sng">
            <a:solidFill>
              <a:srgbClr val="60223B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705600" cy="609600"/>
          </a:xfrm>
        </p:spPr>
        <p:txBody>
          <a:bodyPr/>
          <a:lstStyle/>
          <a:p>
            <a:r>
              <a:rPr lang="en-US" dirty="0" smtClean="0"/>
              <a:t>Additional 3 participation rate indicators defined by Kaiser &amp; </a:t>
            </a:r>
            <a:r>
              <a:rPr lang="en-US" dirty="0" err="1" smtClean="0"/>
              <a:t>O’Heron</a:t>
            </a:r>
            <a:r>
              <a:rPr lang="en-US" dirty="0" smtClean="0"/>
              <a:t> (2005)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696200" cy="5562600"/>
          </a:xfrm>
          <a:ln>
            <a:solidFill>
              <a:srgbClr val="60223B"/>
            </a:solidFill>
          </a:ln>
        </p:spPr>
        <p:txBody>
          <a:bodyPr/>
          <a:lstStyle/>
          <a:p>
            <a:pPr>
              <a:buNone/>
            </a:pPr>
            <a:r>
              <a:rPr lang="en-US" sz="1800" b="1" dirty="0" smtClean="0"/>
              <a:t>Initial Participation Rate (IPR</a:t>
            </a:r>
            <a:r>
              <a:rPr lang="en-US" sz="1800" dirty="0" smtClean="0"/>
              <a:t>)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ZA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IPR = </a:t>
            </a:r>
            <a:r>
              <a:rPr lang="en-ZA" sz="15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 of the number of FTUG students in the 4 largest age groups in enrolment </a:t>
            </a:r>
            <a:r>
              <a:rPr lang="en-ZA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100% </a:t>
            </a:r>
          </a:p>
          <a:p>
            <a:pPr>
              <a:buNone/>
            </a:pPr>
            <a:r>
              <a:rPr lang="en-ZA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Sum </a:t>
            </a:r>
            <a:r>
              <a:rPr lang="en-ZA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total population in corresponding age groups </a:t>
            </a:r>
            <a:r>
              <a:rPr lang="en-US" sz="1500" dirty="0" smtClean="0"/>
              <a:t> </a:t>
            </a:r>
          </a:p>
          <a:p>
            <a:pPr>
              <a:buNone/>
            </a:pPr>
            <a:endParaRPr lang="en-US" sz="1500" dirty="0"/>
          </a:p>
          <a:p>
            <a:pPr>
              <a:buNone/>
            </a:pPr>
            <a:r>
              <a:rPr lang="en-US" sz="1800" b="1" dirty="0" smtClean="0"/>
              <a:t>Varying Pathways Participation Rate (VPPR) </a:t>
            </a:r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r>
              <a:rPr lang="en-US" sz="1500" dirty="0" smtClean="0"/>
              <a:t> VPPR</a:t>
            </a:r>
            <a:r>
              <a:rPr lang="en-ZA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ZA" sz="15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 of the number of UG students in the 4 largest age groups in enrolment </a:t>
            </a:r>
            <a:r>
              <a:rPr lang="en-ZA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100% </a:t>
            </a:r>
          </a:p>
          <a:p>
            <a:pPr>
              <a:buNone/>
            </a:pPr>
            <a:r>
              <a:rPr lang="en-ZA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Sum of total population in corresponding age groups </a:t>
            </a:r>
            <a:r>
              <a:rPr lang="en-US" sz="1500" dirty="0" smtClean="0"/>
              <a:t> </a:t>
            </a:r>
          </a:p>
          <a:p>
            <a:pPr>
              <a:buNone/>
            </a:pPr>
            <a:endParaRPr lang="en-US" sz="1500" dirty="0"/>
          </a:p>
          <a:p>
            <a:pPr>
              <a:buNone/>
            </a:pPr>
            <a:r>
              <a:rPr lang="en-US" sz="1800" b="1" dirty="0" smtClean="0"/>
              <a:t>Extended Participation Rate (EPR)</a:t>
            </a:r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r>
              <a:rPr lang="en-US" sz="1500" dirty="0" smtClean="0"/>
              <a:t>EPR</a:t>
            </a:r>
            <a:r>
              <a:rPr lang="en-ZA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ZA" sz="15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 of the number of UG students in the 7 largest age groups in enrolment </a:t>
            </a:r>
            <a:r>
              <a:rPr lang="en-ZA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100% </a:t>
            </a:r>
          </a:p>
          <a:p>
            <a:pPr>
              <a:buNone/>
            </a:pPr>
            <a:r>
              <a:rPr lang="en-ZA" sz="1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Sum of total population in corresponding age groups </a:t>
            </a:r>
            <a:r>
              <a:rPr lang="en-US" sz="1500" dirty="0" smtClean="0"/>
              <a:t> 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>
                <a:solidFill>
                  <a:srgbClr val="0066FF"/>
                </a:solidFill>
              </a:rPr>
              <a:t>All three indicators are calculated for 2001 and 2007 (race, gender) by Steyn (2009) and compared to corresponding indicator values of Kaiser &amp; </a:t>
            </a:r>
            <a:r>
              <a:rPr lang="en-US" sz="1500" dirty="0" err="1" smtClean="0">
                <a:solidFill>
                  <a:srgbClr val="0066FF"/>
                </a:solidFill>
              </a:rPr>
              <a:t>O’Herons’s</a:t>
            </a:r>
            <a:r>
              <a:rPr lang="en-US" sz="1500" dirty="0" smtClean="0">
                <a:solidFill>
                  <a:srgbClr val="0066FF"/>
                </a:solidFill>
              </a:rPr>
              <a:t> reference countries.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                                                        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age distributions of SA higher education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60223B"/>
            </a:solidFill>
          </a:ln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Why are age distributions of students enrolled in higher education important?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1. </a:t>
            </a:r>
            <a:r>
              <a:rPr lang="en-US" sz="1600" dirty="0" smtClean="0"/>
              <a:t>A change over time in participation rate indicators based on a specific  age interval could be partly the result of changes in age distributions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>
                <a:solidFill>
                  <a:srgbClr val="0066FF"/>
                </a:solidFill>
              </a:rPr>
              <a:t>                                                                         </a:t>
            </a:r>
            <a:r>
              <a:rPr lang="en-US" b="1" dirty="0" smtClean="0">
                <a:solidFill>
                  <a:srgbClr val="0066FF"/>
                </a:solidFill>
              </a:rPr>
              <a:t>2001                 2007</a:t>
            </a:r>
          </a:p>
          <a:p>
            <a:pPr>
              <a:buNone/>
            </a:pPr>
            <a:r>
              <a:rPr lang="en-US" dirty="0" smtClean="0">
                <a:solidFill>
                  <a:srgbClr val="0066FF"/>
                </a:solidFill>
              </a:rPr>
              <a:t>   % of HE students (contact) aged 20-24 years      41.69                45.99</a:t>
            </a:r>
          </a:p>
          <a:p>
            <a:pPr>
              <a:buNone/>
            </a:pPr>
            <a:r>
              <a:rPr lang="en-US" dirty="0" smtClean="0">
                <a:solidFill>
                  <a:srgbClr val="0066FF"/>
                </a:solidFill>
              </a:rPr>
              <a:t>   % of population in age interval 20-24 years         9.87                   9.74</a:t>
            </a:r>
          </a:p>
          <a:p>
            <a:pPr>
              <a:buNone/>
            </a:pPr>
            <a:endParaRPr lang="en-US" dirty="0" smtClean="0">
              <a:solidFill>
                <a:srgbClr val="0066FF"/>
              </a:solidFill>
            </a:endParaRPr>
          </a:p>
          <a:p>
            <a:pPr>
              <a:buNone/>
            </a:pPr>
            <a:r>
              <a:rPr lang="en-US" dirty="0" smtClean="0"/>
              <a:t>2.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sz="1600" dirty="0" smtClean="0"/>
              <a:t>Monitoring the progress in </a:t>
            </a:r>
            <a:r>
              <a:rPr lang="en-US" sz="1600" dirty="0" smtClean="0">
                <a:solidFill>
                  <a:srgbClr val="FF0000"/>
                </a:solidFill>
              </a:rPr>
              <a:t>achieving equity in race and gender access to HE, also regarding their ages while participating in HE</a:t>
            </a:r>
            <a:r>
              <a:rPr lang="en-US" sz="1600" dirty="0" smtClean="0"/>
              <a:t>. Heterogeneity in age distributions of the different student groups (gender, race, contact/distance, under/postgraduate) over time  are very significant and should be taken into account in higher education policy development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705600" cy="609600"/>
          </a:xfrm>
        </p:spPr>
        <p:txBody>
          <a:bodyPr/>
          <a:lstStyle/>
          <a:p>
            <a:r>
              <a:rPr lang="en-US" dirty="0" smtClean="0"/>
              <a:t>Different representations of enrolments of students in higher education in 2007 according to race and 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7315200" cy="441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705600" cy="609600"/>
          </a:xfrm>
        </p:spPr>
        <p:txBody>
          <a:bodyPr/>
          <a:lstStyle/>
          <a:p>
            <a:r>
              <a:rPr lang="en-US" dirty="0" smtClean="0"/>
              <a:t>Different representations of enrolments of students in higher education in 2007 according to race and age (cont)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7724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705600" cy="685800"/>
          </a:xfrm>
        </p:spPr>
        <p:txBody>
          <a:bodyPr/>
          <a:lstStyle/>
          <a:p>
            <a:r>
              <a:rPr lang="en-US" dirty="0" smtClean="0"/>
              <a:t>Different representations of enrolments of students in higher education in 2007 according to race and age (cont)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620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representations of enrolments of students in higher education in 2007 according to race and age (cont)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385455"/>
            <a:ext cx="67056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705600" cy="609600"/>
          </a:xfrm>
          <a:ln>
            <a:solidFill>
              <a:srgbClr val="60223B"/>
            </a:solidFill>
          </a:ln>
        </p:spPr>
        <p:txBody>
          <a:bodyPr/>
          <a:lstStyle/>
          <a:p>
            <a:pPr algn="ctr"/>
            <a:r>
              <a:rPr lang="en-US" dirty="0" smtClean="0"/>
              <a:t>Planning is always difficult – especially when it has to do with the 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412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27104" y="1447800"/>
            <a:ext cx="6654623" cy="4724400"/>
          </a:xfrm>
          <a:prstGeom prst="rect">
            <a:avLst/>
          </a:prstGeom>
          <a:noFill/>
          <a:ln w="12700" cap="sq" cmpd="sng">
            <a:solidFill>
              <a:srgbClr val="60223B"/>
            </a:solidFill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age distributions of 4 race groups in 2007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20</a:t>
            </a:fld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3972" y="1600201"/>
            <a:ext cx="7900428" cy="3352800"/>
          </a:xfrm>
          <a:prstGeom prst="rect">
            <a:avLst/>
          </a:prstGeom>
          <a:noFill/>
          <a:ln w="9525">
            <a:solidFill>
              <a:srgbClr val="60223B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705600" cy="609600"/>
          </a:xfrm>
        </p:spPr>
        <p:txBody>
          <a:bodyPr/>
          <a:lstStyle/>
          <a:p>
            <a:r>
              <a:rPr lang="en-US" dirty="0" smtClean="0"/>
              <a:t>Changes in age distributions of 5 student groups between 2001 and 2007 according to race and gender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21</a:t>
            </a:fld>
            <a:endParaRPr lang="en-GB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5556" y="1905000"/>
            <a:ext cx="859482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biggest change in the age distributions of 2001and 2007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22</a:t>
            </a:fld>
            <a:endParaRPr lang="en-GB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47800"/>
            <a:ext cx="7391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Some of the conclusions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60223B"/>
            </a:solidFill>
          </a:ln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AutoNum type="arabicPeriod"/>
            </a:pPr>
            <a:r>
              <a:rPr lang="en-US" sz="1600" dirty="0" smtClean="0"/>
              <a:t>Attaining a GER of 20% in South Africa over the next 5 to 6 years (NPHE target) is highly unlikely.</a:t>
            </a:r>
          </a:p>
          <a:p>
            <a:pPr>
              <a:buAutoNum type="arabicPeriod"/>
            </a:pPr>
            <a:r>
              <a:rPr lang="en-US" sz="1600" dirty="0" smtClean="0"/>
              <a:t>There are a variety of measures available that could be used to monitor the participation in HE in South Africa annually. The well-known GER is not the best.</a:t>
            </a:r>
          </a:p>
          <a:p>
            <a:pPr>
              <a:buAutoNum type="arabicPeriod"/>
            </a:pPr>
            <a:r>
              <a:rPr lang="en-US" sz="1600" dirty="0" smtClean="0"/>
              <a:t>The “average increase” in participation rate according to race/gender from 2001 to 2007 were: </a:t>
            </a:r>
          </a:p>
          <a:p>
            <a:pPr>
              <a:buNone/>
            </a:pPr>
            <a:r>
              <a:rPr lang="en-US" sz="1600" dirty="0" smtClean="0"/>
              <a:t>       RSA - 22%      Male – 14%    Female – 27%</a:t>
            </a:r>
          </a:p>
          <a:p>
            <a:pPr>
              <a:buNone/>
            </a:pPr>
            <a:r>
              <a:rPr lang="en-US" sz="1600" dirty="0" smtClean="0"/>
              <a:t>       Africans – 31%  </a:t>
            </a:r>
            <a:r>
              <a:rPr lang="en-US" sz="1600" dirty="0" err="1" smtClean="0"/>
              <a:t>Coloureds</a:t>
            </a:r>
            <a:r>
              <a:rPr lang="en-US" sz="1600" dirty="0" smtClean="0"/>
              <a:t> – 55%   Indians – 8%   Whites – 14%</a:t>
            </a:r>
          </a:p>
          <a:p>
            <a:pPr>
              <a:buNone/>
            </a:pPr>
            <a:r>
              <a:rPr lang="en-US" sz="1600" dirty="0" smtClean="0"/>
              <a:t>4. The GER for SA is much lower than the world average. As far as the different regions of the world is concerned it is higher than the average for Sub-Saharan Africa and South and West Asia.</a:t>
            </a:r>
          </a:p>
          <a:p>
            <a:pPr>
              <a:buNone/>
            </a:pPr>
            <a:r>
              <a:rPr lang="en-US" sz="1600" dirty="0" smtClean="0"/>
              <a:t>5. The most significant changes in the age distributions of sub-groups of students over the period 2001 to 2007 occurred in the distance-tuition group. The median age of this group decreased from 30.41 to 29.27.</a:t>
            </a:r>
          </a:p>
          <a:p>
            <a:pPr>
              <a:buNone/>
            </a:pPr>
            <a:endParaRPr lang="en-US" sz="1600" dirty="0" smtClean="0"/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Thank you for not snoring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Thank you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6146" name="Picture 2" descr="C:\Program Files\Microsoft Office\MEDIA\OFFICE12\Bullets\BD10253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357562"/>
            <a:ext cx="142875" cy="142875"/>
          </a:xfrm>
          <a:prstGeom prst="rect">
            <a:avLst/>
          </a:prstGeom>
          <a:noFill/>
        </p:spPr>
      </p:pic>
      <p:pic>
        <p:nvPicPr>
          <p:cNvPr id="6147" name="Picture 3" descr="C:\Program Files\Microsoft Office\MEDIA\OFFICE12\Bullets\BD10253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357562"/>
            <a:ext cx="142875" cy="142875"/>
          </a:xfrm>
          <a:prstGeom prst="rect">
            <a:avLst/>
          </a:prstGeom>
          <a:noFill/>
        </p:spPr>
      </p:pic>
      <p:pic>
        <p:nvPicPr>
          <p:cNvPr id="6148" name="Picture 4" descr="C:\Program Files\Microsoft Office\MEDIA\OFFICE12\Bullets\BD10263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357562"/>
            <a:ext cx="142875" cy="142875"/>
          </a:xfrm>
          <a:prstGeom prst="rect">
            <a:avLst/>
          </a:prstGeom>
          <a:noFill/>
        </p:spPr>
      </p:pic>
      <p:pic>
        <p:nvPicPr>
          <p:cNvPr id="6149" name="Picture 5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1600199"/>
            <a:ext cx="3276600" cy="3965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705600" cy="609600"/>
          </a:xfrm>
        </p:spPr>
        <p:txBody>
          <a:bodyPr/>
          <a:lstStyle/>
          <a:p>
            <a:r>
              <a:rPr lang="en-US" dirty="0" smtClean="0"/>
              <a:t>MINISTRY OF EDUCATION:                                            NATIONAL PLAN FOR HIGHER EDUCATION (2001)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60223B"/>
            </a:solidFill>
          </a:ln>
        </p:spPr>
        <p:txBody>
          <a:bodyPr/>
          <a:lstStyle/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ZA" sz="20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ZA" sz="2000" i="1" dirty="0"/>
          </a:p>
          <a:p>
            <a:r>
              <a:rPr lang="en-ZA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 To </a:t>
            </a:r>
            <a:r>
              <a:rPr lang="en-ZA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 an adequate supply of high-level human resources for social and economic development, an increased participation rate of 20% of the age group 20-24 in public higher education should be the target over the next 10-15 years.”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i="1" dirty="0" smtClean="0"/>
              <a:t>“ To ensure that the student and staff profiles progressively   reflect the demographic realities of South African society”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Contents of paper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391400" cy="4800600"/>
          </a:xfrm>
          <a:ln>
            <a:solidFill>
              <a:srgbClr val="60223B"/>
            </a:solidFill>
          </a:ln>
        </p:spPr>
        <p:txBody>
          <a:bodyPr/>
          <a:lstStyle/>
          <a:p>
            <a:r>
              <a:rPr lang="en-US" sz="2400" dirty="0" smtClean="0"/>
              <a:t>Participation/Enrolment rates: 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000" dirty="0" smtClean="0"/>
              <a:t>Definitions of Various participation rate indicators</a:t>
            </a:r>
          </a:p>
          <a:p>
            <a:pPr>
              <a:buNone/>
            </a:pPr>
            <a:r>
              <a:rPr lang="en-US" sz="2000" dirty="0" smtClean="0"/>
              <a:t>         Calculations of indicators for SA according to race and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gender for 2001 and 2007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Benchmarking with other countries</a:t>
            </a:r>
          </a:p>
          <a:p>
            <a:pPr>
              <a:buNone/>
            </a:pPr>
            <a:endParaRPr lang="en-US" sz="2000" dirty="0"/>
          </a:p>
          <a:p>
            <a:r>
              <a:rPr lang="en-US" sz="2400" dirty="0" smtClean="0"/>
              <a:t>Age distributions and participation rates: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000" dirty="0" smtClean="0"/>
              <a:t>Measuring</a:t>
            </a:r>
            <a:r>
              <a:rPr lang="en-US" sz="2400" dirty="0" smtClean="0"/>
              <a:t> s</a:t>
            </a:r>
            <a:r>
              <a:rPr lang="en-US" sz="2000" dirty="0" smtClean="0"/>
              <a:t>hifts in age distributions of different student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groups  in SA </a:t>
            </a:r>
            <a:r>
              <a:rPr lang="en-US" sz="2000" dirty="0" smtClean="0"/>
              <a:t>from </a:t>
            </a:r>
            <a:r>
              <a:rPr lang="en-US" sz="2000" dirty="0" smtClean="0"/>
              <a:t>2001 </a:t>
            </a:r>
            <a:r>
              <a:rPr lang="en-US" sz="2000" dirty="0" smtClean="0"/>
              <a:t>to </a:t>
            </a:r>
            <a:r>
              <a:rPr lang="en-US" sz="2000" dirty="0" smtClean="0"/>
              <a:t>2007 by means of the</a:t>
            </a:r>
          </a:p>
          <a:p>
            <a:pPr>
              <a:buNone/>
            </a:pPr>
            <a:r>
              <a:rPr lang="en-US" sz="2000" dirty="0" smtClean="0"/>
              <a:t>             </a:t>
            </a:r>
            <a:r>
              <a:rPr lang="en-US" sz="2000" dirty="0" err="1" smtClean="0"/>
              <a:t>Kolmogorov</a:t>
            </a:r>
            <a:r>
              <a:rPr lang="en-US" sz="2000" dirty="0" smtClean="0"/>
              <a:t>- Smirnov statistic</a:t>
            </a:r>
          </a:p>
          <a:p>
            <a:pPr>
              <a:buNone/>
            </a:pPr>
            <a:endParaRPr lang="en-US" sz="2000" dirty="0"/>
          </a:p>
          <a:p>
            <a:r>
              <a:rPr lang="en-US" sz="2400" dirty="0" smtClean="0"/>
              <a:t>Conclusions</a:t>
            </a:r>
            <a:r>
              <a:rPr lang="en-US" sz="2000" dirty="0" smtClean="0"/>
              <a:t>       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</a:t>
            </a:r>
          </a:p>
          <a:p>
            <a:pPr>
              <a:buNone/>
            </a:pPr>
            <a:r>
              <a:rPr lang="en-US" sz="2400" dirty="0" smtClean="0"/>
              <a:t>                    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Source report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315200" cy="4800600"/>
          </a:xfrm>
          <a:ln>
            <a:solidFill>
              <a:srgbClr val="60223B"/>
            </a:solidFill>
          </a:ln>
        </p:spPr>
        <p:txBody>
          <a:bodyPr/>
          <a:lstStyle/>
          <a:p>
            <a:pPr>
              <a:buNone/>
            </a:pPr>
            <a:r>
              <a:rPr lang="en-US" sz="2000" dirty="0" smtClean="0"/>
              <a:t>Steyn A G W. 2009. </a:t>
            </a:r>
            <a:r>
              <a:rPr lang="en-US" sz="2000" i="1" dirty="0" smtClean="0"/>
              <a:t>Measuring student participation in the higher education sector in South Africa. </a:t>
            </a:r>
            <a:r>
              <a:rPr lang="en-US" sz="2000" dirty="0" smtClean="0"/>
              <a:t>Technical report.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1800" dirty="0" smtClean="0">
                <a:hlinkClick r:id="rId2"/>
              </a:rPr>
              <a:t>http://sun025.sun.ac.za/portal/page/portal/Administrative</a:t>
            </a:r>
            <a:r>
              <a:rPr lang="en-US" sz="1800" u="sng" dirty="0" smtClean="0">
                <a:solidFill>
                  <a:srgbClr val="004086"/>
                </a:solidFill>
              </a:rPr>
              <a:t>Divisions/INB/Home/Documentation/Documentation Internal Publications</a:t>
            </a:r>
          </a:p>
          <a:p>
            <a:pPr>
              <a:buNone/>
            </a:pPr>
            <a:r>
              <a:rPr lang="en-US" sz="1800" dirty="0" smtClean="0">
                <a:solidFill>
                  <a:srgbClr val="004086"/>
                </a:solidFill>
              </a:rPr>
              <a:t>                     gsteyn@sun.ac.za</a:t>
            </a:r>
            <a:endParaRPr lang="en-US" sz="1800" u="sng" dirty="0" smtClean="0">
              <a:solidFill>
                <a:srgbClr val="004086"/>
              </a:solidFill>
            </a:endParaRPr>
          </a:p>
          <a:p>
            <a:pPr>
              <a:buNone/>
            </a:pPr>
            <a:endParaRPr lang="en-US" sz="2000" u="sng" dirty="0" smtClean="0">
              <a:solidFill>
                <a:srgbClr val="004086"/>
              </a:solidFill>
            </a:endParaRPr>
          </a:p>
          <a:p>
            <a:pPr>
              <a:buNone/>
            </a:pPr>
            <a:r>
              <a:rPr lang="en-US" sz="2000" dirty="0" smtClean="0"/>
              <a:t>Important data sources used in report: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HEMIS summary data for 2001 and 2007 provided by </a:t>
            </a:r>
            <a:r>
              <a:rPr lang="en-US" sz="2000" dirty="0" err="1" smtClean="0"/>
              <a:t>DoHET</a:t>
            </a:r>
            <a:endParaRPr lang="en-US" sz="2000" dirty="0" smtClean="0"/>
          </a:p>
          <a:p>
            <a:r>
              <a:rPr lang="en-US" sz="2000" dirty="0" smtClean="0"/>
              <a:t>Census data  for 1991, 1996 and 2001. Statistics SA</a:t>
            </a:r>
          </a:p>
          <a:p>
            <a:r>
              <a:rPr lang="en-US" sz="2000" dirty="0" smtClean="0"/>
              <a:t>Mid-year estimates  of individual ages. Statistics SA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sz="2400" dirty="0" smtClean="0"/>
              <a:t>Other important sources: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239000" cy="5105400"/>
          </a:xfrm>
          <a:ln>
            <a:solidFill>
              <a:srgbClr val="60223B"/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sz="1800" dirty="0" smtClean="0"/>
              <a:t>Kaiser F &amp; </a:t>
            </a:r>
            <a:r>
              <a:rPr lang="en-US" sz="1800" dirty="0" err="1" smtClean="0"/>
              <a:t>O’Heron</a:t>
            </a:r>
            <a:r>
              <a:rPr lang="en-US" sz="1800" dirty="0" smtClean="0"/>
              <a:t> H. 2005. </a:t>
            </a:r>
            <a:r>
              <a:rPr lang="en-US" sz="1800" i="1" dirty="0" smtClean="0"/>
              <a:t>Myths and methods on access and </a:t>
            </a:r>
          </a:p>
          <a:p>
            <a:pPr>
              <a:buNone/>
            </a:pPr>
            <a:r>
              <a:rPr lang="en-US" sz="1800" i="1" dirty="0" smtClean="0"/>
              <a:t>        participation in higher education in international comparison.</a:t>
            </a:r>
            <a:r>
              <a:rPr lang="en-US" sz="1800" dirty="0" smtClean="0"/>
              <a:t> A 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thematic </a:t>
            </a:r>
            <a:r>
              <a:rPr lang="en-US" sz="1800" dirty="0" smtClean="0"/>
              <a:t>report. </a:t>
            </a:r>
            <a:r>
              <a:rPr lang="en-US" sz="1800" dirty="0" smtClean="0"/>
              <a:t>Center for Higher  Education Policy Studies.</a:t>
            </a:r>
          </a:p>
          <a:p>
            <a:pPr>
              <a:buNone/>
            </a:pPr>
            <a:r>
              <a:rPr lang="en-US" sz="1800" dirty="0" smtClean="0"/>
              <a:t>       </a:t>
            </a:r>
            <a:r>
              <a:rPr lang="en-US" sz="1800" dirty="0" smtClean="0">
                <a:solidFill>
                  <a:srgbClr val="0066FF"/>
                </a:solidFill>
              </a:rPr>
              <a:t>(Use six reference countries: Netherlands, Sweden, Finland, Canada,</a:t>
            </a:r>
          </a:p>
          <a:p>
            <a:pPr>
              <a:buNone/>
            </a:pPr>
            <a:r>
              <a:rPr lang="en-US" sz="1800" dirty="0" smtClean="0">
                <a:solidFill>
                  <a:srgbClr val="0066FF"/>
                </a:solidFill>
              </a:rPr>
              <a:t>       UK and USA)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r>
              <a:rPr lang="en-US" sz="1800" dirty="0" smtClean="0"/>
              <a:t>Annual reports of OECD: Education at a Glance (OECD indicators)</a:t>
            </a:r>
          </a:p>
          <a:p>
            <a:pPr>
              <a:buNone/>
            </a:pPr>
            <a:endParaRPr lang="en-US" sz="1800" dirty="0"/>
          </a:p>
          <a:p>
            <a:r>
              <a:rPr lang="en-US" sz="1800" dirty="0" smtClean="0"/>
              <a:t>Annual reports of UNESCO Institute for Statistics: Global Education 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Digest</a:t>
            </a:r>
          </a:p>
          <a:p>
            <a:pPr>
              <a:buNone/>
            </a:pP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Two most well-known Participation rates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20000" cy="4800600"/>
          </a:xfrm>
          <a:ln>
            <a:solidFill>
              <a:srgbClr val="60223B"/>
            </a:solidFill>
          </a:ln>
        </p:spPr>
        <p:txBody>
          <a:bodyPr/>
          <a:lstStyle/>
          <a:p>
            <a:endParaRPr lang="en-US" dirty="0" smtClean="0"/>
          </a:p>
          <a:p>
            <a:pPr marR="0" algn="just">
              <a:buNone/>
            </a:pPr>
            <a:r>
              <a:rPr lang="en-ZA" sz="2000" b="1" dirty="0" smtClean="0">
                <a:solidFill>
                  <a:srgbClr val="000000"/>
                </a:solidFill>
                <a:latin typeface="Arial"/>
              </a:rPr>
              <a:t>Gross Enrolment  Rate (GER)</a:t>
            </a:r>
          </a:p>
          <a:p>
            <a:pPr marR="0" algn="just">
              <a:buNone/>
            </a:pPr>
            <a:endParaRPr lang="en-ZA" sz="1700" dirty="0" smtClean="0">
              <a:solidFill>
                <a:srgbClr val="000000"/>
              </a:solidFill>
              <a:latin typeface="Arial"/>
            </a:endParaRPr>
          </a:p>
          <a:p>
            <a:pPr>
              <a:buNone/>
            </a:pPr>
            <a:r>
              <a:rPr lang="en-ZA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 = </a:t>
            </a:r>
            <a:r>
              <a:rPr lang="en-ZA" sz="18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number of enrolments in higher education </a:t>
            </a:r>
            <a:r>
              <a:rPr lang="en-ZA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100% </a:t>
            </a:r>
          </a:p>
          <a:p>
            <a:pPr>
              <a:buNone/>
            </a:pPr>
            <a:r>
              <a:rPr lang="en-Z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Population </a:t>
            </a:r>
            <a:r>
              <a:rPr lang="en-ZA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in (logical) 5-year age interval </a:t>
            </a:r>
          </a:p>
          <a:p>
            <a:endParaRPr lang="en-ZA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ZA" sz="1800" dirty="0"/>
          </a:p>
          <a:p>
            <a:pPr>
              <a:buNone/>
            </a:pPr>
            <a:r>
              <a:rPr lang="en-ZA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 Enrolment Rate (NER)</a:t>
            </a:r>
          </a:p>
          <a:p>
            <a:endParaRPr lang="en-ZA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Z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NER = </a:t>
            </a:r>
            <a:r>
              <a:rPr lang="en-ZA" sz="18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</a:t>
            </a:r>
            <a:r>
              <a:rPr lang="en-ZA" sz="18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enrolments in HE in (logical) 5-year age interval </a:t>
            </a:r>
            <a:r>
              <a:rPr lang="en-Z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 100%</a:t>
            </a:r>
            <a:endParaRPr lang="en-ZA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Z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Population </a:t>
            </a:r>
            <a:r>
              <a:rPr lang="en-ZA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in (logical) 5-year age interval </a:t>
            </a:r>
            <a:r>
              <a:rPr lang="en-ZA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          </a:t>
            </a:r>
            <a:endParaRPr lang="en-ZA" sz="17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 and NER for SA (NPHE age interval 20-24 years)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1" y="1066800"/>
            <a:ext cx="8648404" cy="532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 and NER for SA (UNESCO age interval 18-22 years)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F3AE6-B282-46F8-A5CB-325701451CFA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009" y="1828800"/>
            <a:ext cx="865362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one"/>
  <p:tag name="BRANCHTO" val="264"/>
</p:tagLst>
</file>

<file path=ppt/theme/theme1.xml><?xml version="1.0" encoding="utf-8"?>
<a:theme xmlns:a="http://schemas.openxmlformats.org/drawingml/2006/main" name="senaat1-03-02">
  <a:themeElements>
    <a:clrScheme name="">
      <a:dk1>
        <a:srgbClr val="000000"/>
      </a:dk1>
      <a:lt1>
        <a:srgbClr val="FFFFFF"/>
      </a:lt1>
      <a:dk2>
        <a:srgbClr val="FFFFFF"/>
      </a:dk2>
      <a:lt2>
        <a:srgbClr val="75263D"/>
      </a:lt2>
      <a:accent1>
        <a:srgbClr val="8C969C"/>
      </a:accent1>
      <a:accent2>
        <a:srgbClr val="967140"/>
      </a:accent2>
      <a:accent3>
        <a:srgbClr val="FFFFFF"/>
      </a:accent3>
      <a:accent4>
        <a:srgbClr val="000000"/>
      </a:accent4>
      <a:accent5>
        <a:srgbClr val="C5C9CB"/>
      </a:accent5>
      <a:accent6>
        <a:srgbClr val="876639"/>
      </a:accent6>
      <a:hlink>
        <a:srgbClr val="004086"/>
      </a:hlink>
      <a:folHlink>
        <a:srgbClr val="000000"/>
      </a:folHlink>
    </a:clrScheme>
    <a:fontScheme name="senaat1-03-0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naat1-03-02 1">
        <a:dk1>
          <a:srgbClr val="000000"/>
        </a:dk1>
        <a:lt1>
          <a:srgbClr val="336699"/>
        </a:lt1>
        <a:dk2>
          <a:srgbClr val="FFFFFF"/>
        </a:dk2>
        <a:lt2>
          <a:srgbClr val="6F9FCF"/>
        </a:lt2>
        <a:accent1>
          <a:srgbClr val="336633"/>
        </a:accent1>
        <a:accent2>
          <a:srgbClr val="00FFFF"/>
        </a:accent2>
        <a:accent3>
          <a:srgbClr val="ADB8CA"/>
        </a:accent3>
        <a:accent4>
          <a:srgbClr val="000000"/>
        </a:accent4>
        <a:accent5>
          <a:srgbClr val="ADB8AD"/>
        </a:accent5>
        <a:accent6>
          <a:srgbClr val="00E7E7"/>
        </a:accent6>
        <a:hlink>
          <a:srgbClr val="009999"/>
        </a:hlink>
        <a:folHlink>
          <a:srgbClr val="9CBC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16118</TotalTime>
  <Words>1157</Words>
  <Application>Microsoft Office PowerPoint</Application>
  <PresentationFormat>On-screen Show (4:3)</PresentationFormat>
  <Paragraphs>163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senaat1-03-02</vt:lpstr>
      <vt:lpstr>MEASURING STUDENT PARTICIPATION IN HIGHER EDUCATION WITH SPECIAL REFERENCE TO SOUTH AFRICA        Gert Steyn        </vt:lpstr>
      <vt:lpstr>Planning is always difficult – especially when it has to do with the future</vt:lpstr>
      <vt:lpstr>MINISTRY OF EDUCATION:                                            NATIONAL PLAN FOR HIGHER EDUCATION (2001)</vt:lpstr>
      <vt:lpstr>Contents of paper</vt:lpstr>
      <vt:lpstr>Source report</vt:lpstr>
      <vt:lpstr>Other important sources:</vt:lpstr>
      <vt:lpstr>Two most well-known Participation rates</vt:lpstr>
      <vt:lpstr>GER and NER for SA (NPHE age interval 20-24 years)</vt:lpstr>
      <vt:lpstr>GER and NER for SA (UNESCO age interval 18-22 years)</vt:lpstr>
      <vt:lpstr>GER Benchmarking according to UNESCO (2008)</vt:lpstr>
      <vt:lpstr>Measuring increase in access to HE: The net entry rate based on synthetic cohorts of new entrants</vt:lpstr>
      <vt:lpstr>The calculation of the Net entry rate is cumbersome</vt:lpstr>
      <vt:lpstr>Net entry rate benchmarking according to OECD (2003, 2007)</vt:lpstr>
      <vt:lpstr>Additional 3 participation rate indicators defined by Kaiser &amp; O’Heron (2005)</vt:lpstr>
      <vt:lpstr>Analysis of age distributions of SA higher education students</vt:lpstr>
      <vt:lpstr>Different representations of enrolments of students in higher education in 2007 according to race and age </vt:lpstr>
      <vt:lpstr>Different representations of enrolments of students in higher education in 2007 according to race and age (cont)</vt:lpstr>
      <vt:lpstr>Different representations of enrolments of students in higher education in 2007 according to race and age (cont)</vt:lpstr>
      <vt:lpstr>Different representations of enrolments of students in higher education in 2007 according to race and age (cont)</vt:lpstr>
      <vt:lpstr>Comparing age distributions of 4 race groups in 2007</vt:lpstr>
      <vt:lpstr>Changes in age distributions of 5 student groups between 2001 and 2007 according to race and gender </vt:lpstr>
      <vt:lpstr>The biggest change in the age distributions of 2001and 2007</vt:lpstr>
      <vt:lpstr>Some of the conclusions</vt:lpstr>
      <vt:lpstr>Thank you for not snoring</vt:lpstr>
    </vt:vector>
  </TitlesOfParts>
  <Company>Stellenbosch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 Suggested Usages</dc:title>
  <dc:creator>Administrator</dc:creator>
  <cp:lastModifiedBy>Information Technology</cp:lastModifiedBy>
  <cp:revision>825</cp:revision>
  <cp:lastPrinted>1601-01-01T00:00:00Z</cp:lastPrinted>
  <dcterms:created xsi:type="dcterms:W3CDTF">2002-02-28T05:44:40Z</dcterms:created>
  <dcterms:modified xsi:type="dcterms:W3CDTF">2009-09-17T06:16:12Z</dcterms:modified>
</cp:coreProperties>
</file>