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4" autoAdjust="0"/>
  </p:normalViewPr>
  <p:slideViewPr>
    <p:cSldViewPr>
      <p:cViewPr varScale="1">
        <p:scale>
          <a:sx n="46" d="100"/>
          <a:sy n="46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0974B-56C8-4F95-9AFD-49A5A24E2716}" type="doc">
      <dgm:prSet loTypeId="urn:microsoft.com/office/officeart/2005/8/layout/radial6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50CE64-BC27-4C92-8630-FEB6C808C915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Company mergers, restructuring and branding initiatives </a:t>
          </a:r>
          <a:endParaRPr lang="en-US" sz="2400" dirty="0">
            <a:latin typeface="Calibri" pitchFamily="34" charset="0"/>
          </a:endParaRPr>
        </a:p>
      </dgm:t>
    </dgm:pt>
    <dgm:pt modelId="{CA0A21E4-9094-4AA9-B6E1-2951916B5DF9}" type="parTrans" cxnId="{58911669-75A6-4539-90EA-F279697C58A8}">
      <dgm:prSet/>
      <dgm:spPr/>
      <dgm:t>
        <a:bodyPr/>
        <a:lstStyle/>
        <a:p>
          <a:endParaRPr lang="en-US"/>
        </a:p>
      </dgm:t>
    </dgm:pt>
    <dgm:pt modelId="{DAF3D8D4-B1DF-4F3C-87EC-9EFA88EDFE5D}" type="sibTrans" cxnId="{58911669-75A6-4539-90EA-F279697C58A8}">
      <dgm:prSet/>
      <dgm:spPr/>
      <dgm:t>
        <a:bodyPr/>
        <a:lstStyle/>
        <a:p>
          <a:endParaRPr lang="en-US"/>
        </a:p>
      </dgm:t>
    </dgm:pt>
    <dgm:pt modelId="{3480019C-2C83-4008-9038-0C268FD81C0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Technology</a:t>
          </a:r>
          <a:endParaRPr lang="en-US" sz="2400" dirty="0">
            <a:latin typeface="Calibri" pitchFamily="34" charset="0"/>
          </a:endParaRPr>
        </a:p>
      </dgm:t>
    </dgm:pt>
    <dgm:pt modelId="{8C9CB5B5-3DC5-4268-A331-45466675EB18}" type="parTrans" cxnId="{4D929D82-9015-48C7-A194-EFE936B213DF}">
      <dgm:prSet/>
      <dgm:spPr/>
      <dgm:t>
        <a:bodyPr/>
        <a:lstStyle/>
        <a:p>
          <a:endParaRPr lang="en-US"/>
        </a:p>
      </dgm:t>
    </dgm:pt>
    <dgm:pt modelId="{472830E4-41A7-4732-B0EA-21E8ADC6271A}" type="sibTrans" cxnId="{4D929D82-9015-48C7-A194-EFE936B213DF}">
      <dgm:prSet/>
      <dgm:spPr/>
      <dgm:t>
        <a:bodyPr/>
        <a:lstStyle/>
        <a:p>
          <a:endParaRPr lang="en-US"/>
        </a:p>
      </dgm:t>
    </dgm:pt>
    <dgm:pt modelId="{F92A2BC8-5130-4A3F-B020-A9FFBF4AF4D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Expansion of the higher education system </a:t>
          </a:r>
          <a:endParaRPr lang="en-US" sz="2400" dirty="0">
            <a:latin typeface="Calibri" pitchFamily="34" charset="0"/>
          </a:endParaRPr>
        </a:p>
      </dgm:t>
    </dgm:pt>
    <dgm:pt modelId="{C777EE26-D4E1-4F5E-A2D2-07C89F6C86DF}" type="parTrans" cxnId="{DAC9BA9E-7969-48D8-BD30-0158EF099526}">
      <dgm:prSet/>
      <dgm:spPr/>
      <dgm:t>
        <a:bodyPr/>
        <a:lstStyle/>
        <a:p>
          <a:endParaRPr lang="en-US"/>
        </a:p>
      </dgm:t>
    </dgm:pt>
    <dgm:pt modelId="{9851BB12-E7CC-43FC-895C-BA1BF3AD948C}" type="sibTrans" cxnId="{DAC9BA9E-7969-48D8-BD30-0158EF099526}">
      <dgm:prSet/>
      <dgm:spPr/>
      <dgm:t>
        <a:bodyPr/>
        <a:lstStyle/>
        <a:p>
          <a:endParaRPr lang="en-US"/>
        </a:p>
      </dgm:t>
    </dgm:pt>
    <dgm:pt modelId="{D52DEBC3-6B38-4714-98CD-D774688D5015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More informed, brand-conscious and high-income consumers</a:t>
          </a:r>
          <a:endParaRPr lang="en-US" sz="2400" dirty="0">
            <a:latin typeface="Calibri" pitchFamily="34" charset="0"/>
          </a:endParaRPr>
        </a:p>
      </dgm:t>
    </dgm:pt>
    <dgm:pt modelId="{F238C1CF-AD57-4179-BEB9-F03D4E13CB76}" type="parTrans" cxnId="{DB26B7AC-1A6C-4E7D-B68A-FAD881850606}">
      <dgm:prSet/>
      <dgm:spPr/>
      <dgm:t>
        <a:bodyPr/>
        <a:lstStyle/>
        <a:p>
          <a:endParaRPr lang="en-US"/>
        </a:p>
      </dgm:t>
    </dgm:pt>
    <dgm:pt modelId="{D5F28E1C-5662-4615-B14A-F3E09190CA5C}" type="sibTrans" cxnId="{DB26B7AC-1A6C-4E7D-B68A-FAD881850606}">
      <dgm:prSet/>
      <dgm:spPr/>
      <dgm:t>
        <a:bodyPr/>
        <a:lstStyle/>
        <a:p>
          <a:endParaRPr lang="en-US"/>
        </a:p>
      </dgm:t>
    </dgm:pt>
    <dgm:pt modelId="{4A5C7D5A-D649-412F-9ED1-8013FDA618FF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Diverse student corps</a:t>
          </a:r>
          <a:endParaRPr lang="en-US" sz="2400" dirty="0">
            <a:latin typeface="Calibri" pitchFamily="34" charset="0"/>
          </a:endParaRPr>
        </a:p>
      </dgm:t>
    </dgm:pt>
    <dgm:pt modelId="{4B7C6521-75F5-40F2-AA36-9575124BFD08}" type="parTrans" cxnId="{EF06B9CB-911C-4151-9CDF-9E293F3B725F}">
      <dgm:prSet/>
      <dgm:spPr/>
      <dgm:t>
        <a:bodyPr/>
        <a:lstStyle/>
        <a:p>
          <a:endParaRPr lang="en-US"/>
        </a:p>
      </dgm:t>
    </dgm:pt>
    <dgm:pt modelId="{76B47412-D5AC-4FD7-92DB-465BCCE256E5}" type="sibTrans" cxnId="{EF06B9CB-911C-4151-9CDF-9E293F3B725F}">
      <dgm:prSet/>
      <dgm:spPr/>
      <dgm:t>
        <a:bodyPr/>
        <a:lstStyle/>
        <a:p>
          <a:endParaRPr lang="en-US"/>
        </a:p>
      </dgm:t>
    </dgm:pt>
    <dgm:pt modelId="{ADFF566F-5652-493A-8F49-1FFA30FBBA56}">
      <dgm:prSet phldrT="[Text]" custT="1"/>
      <dgm:spPr/>
      <dgm:t>
        <a:bodyPr/>
        <a:lstStyle/>
        <a:p>
          <a:r>
            <a:rPr lang="en-US" sz="2200" b="1" dirty="0" smtClean="0">
              <a:latin typeface="Calibri" pitchFamily="34" charset="0"/>
            </a:rPr>
            <a:t>Customer satisfaction surveys </a:t>
          </a:r>
          <a:endParaRPr lang="en-US" sz="2200" b="1" dirty="0">
            <a:latin typeface="Calibri" pitchFamily="34" charset="0"/>
          </a:endParaRPr>
        </a:p>
      </dgm:t>
    </dgm:pt>
    <dgm:pt modelId="{4D7C533C-59EF-42C0-9595-C2E2FC9F8065}" type="sibTrans" cxnId="{45078B49-19A1-4485-9F1B-E00946CBE145}">
      <dgm:prSet/>
      <dgm:spPr/>
      <dgm:t>
        <a:bodyPr/>
        <a:lstStyle/>
        <a:p>
          <a:endParaRPr lang="en-US"/>
        </a:p>
      </dgm:t>
    </dgm:pt>
    <dgm:pt modelId="{CA47FFAE-0A8A-44C6-8076-013D1A6A6ECE}" type="parTrans" cxnId="{45078B49-19A1-4485-9F1B-E00946CBE145}">
      <dgm:prSet/>
      <dgm:spPr/>
      <dgm:t>
        <a:bodyPr/>
        <a:lstStyle/>
        <a:p>
          <a:endParaRPr lang="en-US"/>
        </a:p>
      </dgm:t>
    </dgm:pt>
    <dgm:pt modelId="{441F7C21-D5E0-46BC-A82C-8604662C8FD2}" type="pres">
      <dgm:prSet presAssocID="{1EF0974B-56C8-4F95-9AFD-49A5A24E2716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7C3FC-11A5-4515-9310-4D4335116707}" type="pres">
      <dgm:prSet presAssocID="{ADFF566F-5652-493A-8F49-1FFA30FBBA56}" presName="centerShape" presStyleLbl="node0" presStyleIdx="0" presStyleCnt="1" custScaleX="123760" custScaleY="133453" custLinFactNeighborX="-1202" custLinFactNeighborY="-6585"/>
      <dgm:spPr/>
      <dgm:t>
        <a:bodyPr/>
        <a:lstStyle/>
        <a:p>
          <a:endParaRPr lang="en-US"/>
        </a:p>
      </dgm:t>
    </dgm:pt>
    <dgm:pt modelId="{C1ED08FB-7FDA-434A-BE13-D1868A09672E}" type="pres">
      <dgm:prSet presAssocID="{0950CE64-BC27-4C92-8630-FEB6C808C915}" presName="node" presStyleLbl="node1" presStyleIdx="0" presStyleCnt="5" custScaleX="282992" custScaleY="133453" custRadScaleRad="93630" custRadScaleInc="31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D566-2EA5-4F85-B579-2DD6D8C9BBB8}" type="pres">
      <dgm:prSet presAssocID="{0950CE64-BC27-4C92-8630-FEB6C808C915}" presName="dummy" presStyleCnt="0"/>
      <dgm:spPr/>
    </dgm:pt>
    <dgm:pt modelId="{30E05C53-F3CE-425C-9541-E016710FE24F}" type="pres">
      <dgm:prSet presAssocID="{DAF3D8D4-B1DF-4F3C-87EC-9EFA88EDFE5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E94FBBA-A8C5-4BFB-A43D-8B6E8A766E01}" type="pres">
      <dgm:prSet presAssocID="{3480019C-2C83-4008-9038-0C268FD81C01}" presName="node" presStyleLbl="node1" presStyleIdx="1" presStyleCnt="5" custScaleX="123760" custScaleY="133453" custRadScaleRad="116570" custRadScaleInc="1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E8278-9303-48F4-90AD-0BA94441F7C5}" type="pres">
      <dgm:prSet presAssocID="{3480019C-2C83-4008-9038-0C268FD81C01}" presName="dummy" presStyleCnt="0"/>
      <dgm:spPr/>
    </dgm:pt>
    <dgm:pt modelId="{984F5ECC-03FA-4B4C-93F3-6DC1701F88AF}" type="pres">
      <dgm:prSet presAssocID="{472830E4-41A7-4732-B0EA-21E8ADC6271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8D47B59-100F-4C45-AD86-3F44F10915EF}" type="pres">
      <dgm:prSet presAssocID="{F92A2BC8-5130-4A3F-B020-A9FFBF4AF4DF}" presName="node" presStyleLbl="node1" presStyleIdx="2" presStyleCnt="5" custScaleX="123760" custScaleY="133453" custRadScaleRad="119912" custRadScaleInc="-3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20CF0-83FA-41AC-804A-3C0E2F5951AF}" type="pres">
      <dgm:prSet presAssocID="{F92A2BC8-5130-4A3F-B020-A9FFBF4AF4DF}" presName="dummy" presStyleCnt="0"/>
      <dgm:spPr/>
    </dgm:pt>
    <dgm:pt modelId="{560AE88B-6BB9-4715-9863-F98FA0EA6459}" type="pres">
      <dgm:prSet presAssocID="{9851BB12-E7CC-43FC-895C-BA1BF3AD948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A22B22C-84D6-4E85-A888-F0F3EDD36BEF}" type="pres">
      <dgm:prSet presAssocID="{D52DEBC3-6B38-4714-98CD-D774688D5015}" presName="node" presStyleLbl="node1" presStyleIdx="3" presStyleCnt="5" custScaleX="224203" custScaleY="133453" custRadScaleRad="106519" custRadScaleInc="-7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86403-FB01-41F6-BC2D-0C855E2DD154}" type="pres">
      <dgm:prSet presAssocID="{D52DEBC3-6B38-4714-98CD-D774688D5015}" presName="dummy" presStyleCnt="0"/>
      <dgm:spPr/>
    </dgm:pt>
    <dgm:pt modelId="{6D55653E-6331-488D-8135-036121B8E6A6}" type="pres">
      <dgm:prSet presAssocID="{D5F28E1C-5662-4615-B14A-F3E09190CA5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455895-C1AD-414C-AA84-97936CFDD542}" type="pres">
      <dgm:prSet presAssocID="{4A5C7D5A-D649-412F-9ED1-8013FDA618FF}" presName="node" presStyleLbl="node1" presStyleIdx="4" presStyleCnt="5" custScaleX="123760" custScaleY="133453" custRadScaleRad="119597" custRadScaleInc="-8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01150-DBDF-4AEB-AC52-07C41AAD6005}" type="pres">
      <dgm:prSet presAssocID="{4A5C7D5A-D649-412F-9ED1-8013FDA618FF}" presName="dummy" presStyleCnt="0"/>
      <dgm:spPr/>
    </dgm:pt>
    <dgm:pt modelId="{D83527BF-0BE7-4E34-9E99-957F9BB6679F}" type="pres">
      <dgm:prSet presAssocID="{76B47412-D5AC-4FD7-92DB-465BCCE256E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7ADBF8C-044A-44E8-A544-8D5F453CDF3E}" type="presOf" srcId="{1EF0974B-56C8-4F95-9AFD-49A5A24E2716}" destId="{441F7C21-D5E0-46BC-A82C-8604662C8FD2}" srcOrd="0" destOrd="0" presId="urn:microsoft.com/office/officeart/2005/8/layout/radial6"/>
    <dgm:cxn modelId="{BCFB0606-1F89-4603-8351-A719BAC1FB56}" type="presOf" srcId="{472830E4-41A7-4732-B0EA-21E8ADC6271A}" destId="{984F5ECC-03FA-4B4C-93F3-6DC1701F88AF}" srcOrd="0" destOrd="0" presId="urn:microsoft.com/office/officeart/2005/8/layout/radial6"/>
    <dgm:cxn modelId="{227B67EE-DD8B-4708-ACFC-3C578D8F1C66}" type="presOf" srcId="{D52DEBC3-6B38-4714-98CD-D774688D5015}" destId="{6A22B22C-84D6-4E85-A888-F0F3EDD36BEF}" srcOrd="0" destOrd="0" presId="urn:microsoft.com/office/officeart/2005/8/layout/radial6"/>
    <dgm:cxn modelId="{9C481661-C14E-429D-99B9-655E2B1E4743}" type="presOf" srcId="{9851BB12-E7CC-43FC-895C-BA1BF3AD948C}" destId="{560AE88B-6BB9-4715-9863-F98FA0EA6459}" srcOrd="0" destOrd="0" presId="urn:microsoft.com/office/officeart/2005/8/layout/radial6"/>
    <dgm:cxn modelId="{A41DE381-B230-4B8B-A8DA-0CE56A0CE65C}" type="presOf" srcId="{D5F28E1C-5662-4615-B14A-F3E09190CA5C}" destId="{6D55653E-6331-488D-8135-036121B8E6A6}" srcOrd="0" destOrd="0" presId="urn:microsoft.com/office/officeart/2005/8/layout/radial6"/>
    <dgm:cxn modelId="{7E3AE692-5DEE-4A08-B70D-1EAE8B62C616}" type="presOf" srcId="{F92A2BC8-5130-4A3F-B020-A9FFBF4AF4DF}" destId="{88D47B59-100F-4C45-AD86-3F44F10915EF}" srcOrd="0" destOrd="0" presId="urn:microsoft.com/office/officeart/2005/8/layout/radial6"/>
    <dgm:cxn modelId="{D267B85D-E788-4D54-9559-CEF7C7C2256C}" type="presOf" srcId="{4A5C7D5A-D649-412F-9ED1-8013FDA618FF}" destId="{B9455895-C1AD-414C-AA84-97936CFDD542}" srcOrd="0" destOrd="0" presId="urn:microsoft.com/office/officeart/2005/8/layout/radial6"/>
    <dgm:cxn modelId="{2FE7D91D-00BC-4FCF-A5C0-8FBC39C6955D}" type="presOf" srcId="{DAF3D8D4-B1DF-4F3C-87EC-9EFA88EDFE5D}" destId="{30E05C53-F3CE-425C-9541-E016710FE24F}" srcOrd="0" destOrd="0" presId="urn:microsoft.com/office/officeart/2005/8/layout/radial6"/>
    <dgm:cxn modelId="{DAC9BA9E-7969-48D8-BD30-0158EF099526}" srcId="{ADFF566F-5652-493A-8F49-1FFA30FBBA56}" destId="{F92A2BC8-5130-4A3F-B020-A9FFBF4AF4DF}" srcOrd="2" destOrd="0" parTransId="{C777EE26-D4E1-4F5E-A2D2-07C89F6C86DF}" sibTransId="{9851BB12-E7CC-43FC-895C-BA1BF3AD948C}"/>
    <dgm:cxn modelId="{4D929D82-9015-48C7-A194-EFE936B213DF}" srcId="{ADFF566F-5652-493A-8F49-1FFA30FBBA56}" destId="{3480019C-2C83-4008-9038-0C268FD81C01}" srcOrd="1" destOrd="0" parTransId="{8C9CB5B5-3DC5-4268-A331-45466675EB18}" sibTransId="{472830E4-41A7-4732-B0EA-21E8ADC6271A}"/>
    <dgm:cxn modelId="{45078B49-19A1-4485-9F1B-E00946CBE145}" srcId="{1EF0974B-56C8-4F95-9AFD-49A5A24E2716}" destId="{ADFF566F-5652-493A-8F49-1FFA30FBBA56}" srcOrd="0" destOrd="0" parTransId="{CA47FFAE-0A8A-44C6-8076-013D1A6A6ECE}" sibTransId="{4D7C533C-59EF-42C0-9595-C2E2FC9F8065}"/>
    <dgm:cxn modelId="{D92A5DCA-689E-4285-AE39-6F12D0336AA5}" type="presOf" srcId="{76B47412-D5AC-4FD7-92DB-465BCCE256E5}" destId="{D83527BF-0BE7-4E34-9E99-957F9BB6679F}" srcOrd="0" destOrd="0" presId="urn:microsoft.com/office/officeart/2005/8/layout/radial6"/>
    <dgm:cxn modelId="{58911669-75A6-4539-90EA-F279697C58A8}" srcId="{ADFF566F-5652-493A-8F49-1FFA30FBBA56}" destId="{0950CE64-BC27-4C92-8630-FEB6C808C915}" srcOrd="0" destOrd="0" parTransId="{CA0A21E4-9094-4AA9-B6E1-2951916B5DF9}" sibTransId="{DAF3D8D4-B1DF-4F3C-87EC-9EFA88EDFE5D}"/>
    <dgm:cxn modelId="{E2DCAAE9-CB25-4AAE-B9CD-5ECB4D17DA5F}" type="presOf" srcId="{0950CE64-BC27-4C92-8630-FEB6C808C915}" destId="{C1ED08FB-7FDA-434A-BE13-D1868A09672E}" srcOrd="0" destOrd="0" presId="urn:microsoft.com/office/officeart/2005/8/layout/radial6"/>
    <dgm:cxn modelId="{97B7F5CA-FE51-4202-813B-29278658D5BC}" type="presOf" srcId="{3480019C-2C83-4008-9038-0C268FD81C01}" destId="{BE94FBBA-A8C5-4BFB-A43D-8B6E8A766E01}" srcOrd="0" destOrd="0" presId="urn:microsoft.com/office/officeart/2005/8/layout/radial6"/>
    <dgm:cxn modelId="{120A0655-C59F-47A6-999C-DA176513D12C}" type="presOf" srcId="{ADFF566F-5652-493A-8F49-1FFA30FBBA56}" destId="{6347C3FC-11A5-4515-9310-4D4335116707}" srcOrd="0" destOrd="0" presId="urn:microsoft.com/office/officeart/2005/8/layout/radial6"/>
    <dgm:cxn modelId="{DB26B7AC-1A6C-4E7D-B68A-FAD881850606}" srcId="{ADFF566F-5652-493A-8F49-1FFA30FBBA56}" destId="{D52DEBC3-6B38-4714-98CD-D774688D5015}" srcOrd="3" destOrd="0" parTransId="{F238C1CF-AD57-4179-BEB9-F03D4E13CB76}" sibTransId="{D5F28E1C-5662-4615-B14A-F3E09190CA5C}"/>
    <dgm:cxn modelId="{EF06B9CB-911C-4151-9CDF-9E293F3B725F}" srcId="{ADFF566F-5652-493A-8F49-1FFA30FBBA56}" destId="{4A5C7D5A-D649-412F-9ED1-8013FDA618FF}" srcOrd="4" destOrd="0" parTransId="{4B7C6521-75F5-40F2-AA36-9575124BFD08}" sibTransId="{76B47412-D5AC-4FD7-92DB-465BCCE256E5}"/>
    <dgm:cxn modelId="{427C635E-E585-49DE-9C18-985522AE340D}" type="presParOf" srcId="{441F7C21-D5E0-46BC-A82C-8604662C8FD2}" destId="{6347C3FC-11A5-4515-9310-4D4335116707}" srcOrd="0" destOrd="0" presId="urn:microsoft.com/office/officeart/2005/8/layout/radial6"/>
    <dgm:cxn modelId="{8549B50B-CC23-4A86-A783-B799AAAF9E44}" type="presParOf" srcId="{441F7C21-D5E0-46BC-A82C-8604662C8FD2}" destId="{C1ED08FB-7FDA-434A-BE13-D1868A09672E}" srcOrd="1" destOrd="0" presId="urn:microsoft.com/office/officeart/2005/8/layout/radial6"/>
    <dgm:cxn modelId="{E7091D27-DEDC-4850-B352-46F00F9A8C36}" type="presParOf" srcId="{441F7C21-D5E0-46BC-A82C-8604662C8FD2}" destId="{E4DAD566-2EA5-4F85-B579-2DD6D8C9BBB8}" srcOrd="2" destOrd="0" presId="urn:microsoft.com/office/officeart/2005/8/layout/radial6"/>
    <dgm:cxn modelId="{EEFC2004-E041-467D-9CA9-F39A27D13073}" type="presParOf" srcId="{441F7C21-D5E0-46BC-A82C-8604662C8FD2}" destId="{30E05C53-F3CE-425C-9541-E016710FE24F}" srcOrd="3" destOrd="0" presId="urn:microsoft.com/office/officeart/2005/8/layout/radial6"/>
    <dgm:cxn modelId="{EF940A85-6ECF-4F65-85CF-8CC1E28840C4}" type="presParOf" srcId="{441F7C21-D5E0-46BC-A82C-8604662C8FD2}" destId="{BE94FBBA-A8C5-4BFB-A43D-8B6E8A766E01}" srcOrd="4" destOrd="0" presId="urn:microsoft.com/office/officeart/2005/8/layout/radial6"/>
    <dgm:cxn modelId="{A2D52177-90FF-4C75-852C-CEDDB544E0A2}" type="presParOf" srcId="{441F7C21-D5E0-46BC-A82C-8604662C8FD2}" destId="{C40E8278-9303-48F4-90AD-0BA94441F7C5}" srcOrd="5" destOrd="0" presId="urn:microsoft.com/office/officeart/2005/8/layout/radial6"/>
    <dgm:cxn modelId="{E290A349-19B3-427F-8B07-2024D67E6C01}" type="presParOf" srcId="{441F7C21-D5E0-46BC-A82C-8604662C8FD2}" destId="{984F5ECC-03FA-4B4C-93F3-6DC1701F88AF}" srcOrd="6" destOrd="0" presId="urn:microsoft.com/office/officeart/2005/8/layout/radial6"/>
    <dgm:cxn modelId="{A3164F08-BAA3-4AAF-B385-45E71036D8DC}" type="presParOf" srcId="{441F7C21-D5E0-46BC-A82C-8604662C8FD2}" destId="{88D47B59-100F-4C45-AD86-3F44F10915EF}" srcOrd="7" destOrd="0" presId="urn:microsoft.com/office/officeart/2005/8/layout/radial6"/>
    <dgm:cxn modelId="{350CEDFA-DA14-40B4-A2DD-D8750D710328}" type="presParOf" srcId="{441F7C21-D5E0-46BC-A82C-8604662C8FD2}" destId="{96120CF0-83FA-41AC-804A-3C0E2F5951AF}" srcOrd="8" destOrd="0" presId="urn:microsoft.com/office/officeart/2005/8/layout/radial6"/>
    <dgm:cxn modelId="{08211D08-57A8-4716-A25C-AEF81A13C3E0}" type="presParOf" srcId="{441F7C21-D5E0-46BC-A82C-8604662C8FD2}" destId="{560AE88B-6BB9-4715-9863-F98FA0EA6459}" srcOrd="9" destOrd="0" presId="urn:microsoft.com/office/officeart/2005/8/layout/radial6"/>
    <dgm:cxn modelId="{2C761F51-E739-4FE8-AEA4-F63D206768A2}" type="presParOf" srcId="{441F7C21-D5E0-46BC-A82C-8604662C8FD2}" destId="{6A22B22C-84D6-4E85-A888-F0F3EDD36BEF}" srcOrd="10" destOrd="0" presId="urn:microsoft.com/office/officeart/2005/8/layout/radial6"/>
    <dgm:cxn modelId="{D79D1011-8BEA-4FD7-B87A-963BBF0E6352}" type="presParOf" srcId="{441F7C21-D5E0-46BC-A82C-8604662C8FD2}" destId="{F1786403-FB01-41F6-BC2D-0C855E2DD154}" srcOrd="11" destOrd="0" presId="urn:microsoft.com/office/officeart/2005/8/layout/radial6"/>
    <dgm:cxn modelId="{D7E0B994-3C5C-4435-95D8-EC10621ED842}" type="presParOf" srcId="{441F7C21-D5E0-46BC-A82C-8604662C8FD2}" destId="{6D55653E-6331-488D-8135-036121B8E6A6}" srcOrd="12" destOrd="0" presId="urn:microsoft.com/office/officeart/2005/8/layout/radial6"/>
    <dgm:cxn modelId="{08DEE8EE-2E59-417E-BB05-9F51B4F7D0AC}" type="presParOf" srcId="{441F7C21-D5E0-46BC-A82C-8604662C8FD2}" destId="{B9455895-C1AD-414C-AA84-97936CFDD542}" srcOrd="13" destOrd="0" presId="urn:microsoft.com/office/officeart/2005/8/layout/radial6"/>
    <dgm:cxn modelId="{5CA6ACD1-47CB-44D2-A7CB-1ED968FBE0CE}" type="presParOf" srcId="{441F7C21-D5E0-46BC-A82C-8604662C8FD2}" destId="{85001150-DBDF-4AEB-AC52-07C41AAD6005}" srcOrd="14" destOrd="0" presId="urn:microsoft.com/office/officeart/2005/8/layout/radial6"/>
    <dgm:cxn modelId="{A4806A9B-874B-46DF-9A27-DFECF0DA0D4E}" type="presParOf" srcId="{441F7C21-D5E0-46BC-A82C-8604662C8FD2}" destId="{D83527BF-0BE7-4E34-9E99-957F9BB6679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B7009-430A-4971-9278-1F8D90A53918}" type="doc">
      <dgm:prSet loTypeId="urn:microsoft.com/office/officeart/2005/8/layout/cycle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5C255-ED39-4419-A4E6-AA88634465DD}">
      <dgm:prSet phldrT="[Text]" custT="1"/>
      <dgm:spPr/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effectLst/>
              <a:latin typeface="Calibri" pitchFamily="34" charset="0"/>
            </a:rPr>
            <a:t>Student registration</a:t>
          </a:r>
          <a:endParaRPr lang="en-US" sz="1600" b="1" baseline="0" dirty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3F8FAB7D-C276-47B7-BF87-C94CE3AEC711}" type="parTrans" cxnId="{D871C2E9-B525-49C9-8099-EA525507FEE0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9BE04E4-F5B2-46EF-8568-320DC9370B36}" type="sibTrans" cxnId="{D871C2E9-B525-49C9-8099-EA525507FEE0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FAAA3D7-F28C-4E2B-AC22-217FB61FB70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effectLst/>
              <a:latin typeface="Calibri" pitchFamily="34" charset="0"/>
            </a:rPr>
            <a:t>Student support</a:t>
          </a:r>
          <a:endParaRPr lang="en-US" sz="1600" b="1" baseline="0" dirty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C34BB65B-B90E-4F06-965D-DF08A58D34F9}" type="parTrans" cxnId="{B5F2F5D8-1D32-4919-A9F9-FAE3C6AF83FB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58B65FD-54C0-482B-B93A-7F7FA86A8CF4}" type="sibTrans" cxnId="{B5F2F5D8-1D32-4919-A9F9-FAE3C6AF83FB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01E3970-BFBB-4E89-A5C0-FD9F10A067A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effectLst/>
              <a:latin typeface="Calibri" pitchFamily="34" charset="0"/>
            </a:rPr>
            <a:t>Administrative</a:t>
          </a:r>
          <a:endParaRPr lang="en-US" sz="1600" b="1" baseline="0" dirty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F162F414-B1B1-4FF9-B85D-0E87A3979EA1}" type="parTrans" cxnId="{C72CDB36-5316-4BDD-A448-8E5B9E084273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66E9E83-4D10-4472-93BE-CE5819C6E734}" type="sibTrans" cxnId="{C72CDB36-5316-4BDD-A448-8E5B9E084273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BCC2A37-B060-435D-804E-D5873707BB4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 b="1" baseline="0" dirty="0" smtClean="0">
              <a:solidFill>
                <a:schemeClr val="tx1"/>
              </a:solidFill>
              <a:effectLst/>
              <a:latin typeface="Calibri" pitchFamily="34" charset="0"/>
            </a:rPr>
            <a:t>Academic services/</a:t>
          </a:r>
        </a:p>
        <a:p>
          <a:r>
            <a:rPr lang="en-US" sz="1600" b="1" baseline="0" dirty="0" smtClean="0">
              <a:solidFill>
                <a:schemeClr val="tx1"/>
              </a:solidFill>
              <a:effectLst/>
              <a:latin typeface="Calibri" pitchFamily="34" charset="0"/>
            </a:rPr>
            <a:t>products</a:t>
          </a:r>
          <a:endParaRPr lang="en-US" sz="1600" b="1" baseline="0" dirty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1628E3E9-1238-48B7-9926-AD66554D7E0E}" type="parTrans" cxnId="{29038CDE-206C-4F25-A4B3-B9B7A23DFE9F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7F6D6E6-F855-4E1C-AA94-5165B019009A}" type="sibTrans" cxnId="{29038CDE-206C-4F25-A4B3-B9B7A23DFE9F}">
      <dgm:prSet/>
      <dgm:spPr/>
      <dgm:t>
        <a:bodyPr/>
        <a:lstStyle/>
        <a:p>
          <a:endParaRPr lang="en-US" sz="1600" baseline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A3C502F-61B8-49D0-B319-EBE4A63DB884}" type="pres">
      <dgm:prSet presAssocID="{F53B7009-430A-4971-9278-1F8D90A539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2F9DB-E8AA-4B58-911F-B7A3656BDC7B}" type="pres">
      <dgm:prSet presAssocID="{F53B7009-430A-4971-9278-1F8D90A53918}" presName="children" presStyleCnt="0"/>
      <dgm:spPr/>
    </dgm:pt>
    <dgm:pt modelId="{0BA71133-EB62-4066-90EF-5EC526344117}" type="pres">
      <dgm:prSet presAssocID="{F53B7009-430A-4971-9278-1F8D90A53918}" presName="childPlaceholder" presStyleCnt="0"/>
      <dgm:spPr/>
    </dgm:pt>
    <dgm:pt modelId="{2C797010-B83B-42FA-B651-41E130A5EF10}" type="pres">
      <dgm:prSet presAssocID="{F53B7009-430A-4971-9278-1F8D90A53918}" presName="circle" presStyleCnt="0"/>
      <dgm:spPr/>
    </dgm:pt>
    <dgm:pt modelId="{631E7148-956B-4F5B-BE0F-7F17AC5B5393}" type="pres">
      <dgm:prSet presAssocID="{F53B7009-430A-4971-9278-1F8D90A53918}" presName="quadrant1" presStyleLbl="node1" presStyleIdx="0" presStyleCnt="4" custLinFactNeighborX="6378" custLinFactNeighborY="-25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CB95C-2164-4A9D-BE3A-F167912AE56E}" type="pres">
      <dgm:prSet presAssocID="{F53B7009-430A-4971-9278-1F8D90A539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3E20B-94D3-4299-9DFE-6132FC47039A}" type="pres">
      <dgm:prSet presAssocID="{F53B7009-430A-4971-9278-1F8D90A53918}" presName="quadrant3" presStyleLbl="node1" presStyleIdx="2" presStyleCnt="4" custLinFactNeighborY="-35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EB754-05BF-46C9-976E-E191A41D6D0C}" type="pres">
      <dgm:prSet presAssocID="{F53B7009-430A-4971-9278-1F8D90A53918}" presName="quadrant4" presStyleLbl="node1" presStyleIdx="3" presStyleCnt="4" custLinFactNeighborX="3553" custLinFactNeighborY="-7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D69D2-8869-4EA2-8EA5-B1290C6AC4C5}" type="pres">
      <dgm:prSet presAssocID="{F53B7009-430A-4971-9278-1F8D90A53918}" presName="quadrantPlaceholder" presStyleCnt="0"/>
      <dgm:spPr/>
    </dgm:pt>
    <dgm:pt modelId="{CE670806-7E2B-40F6-833E-D737D118772A}" type="pres">
      <dgm:prSet presAssocID="{F53B7009-430A-4971-9278-1F8D90A53918}" presName="center1" presStyleLbl="fgShp" presStyleIdx="0" presStyleCnt="2"/>
      <dgm:spPr/>
    </dgm:pt>
    <dgm:pt modelId="{DD018CD6-8964-46A9-A33D-F5AADDC9EE98}" type="pres">
      <dgm:prSet presAssocID="{F53B7009-430A-4971-9278-1F8D90A53918}" presName="center2" presStyleLbl="fgShp" presStyleIdx="1" presStyleCnt="2"/>
      <dgm:spPr/>
    </dgm:pt>
  </dgm:ptLst>
  <dgm:cxnLst>
    <dgm:cxn modelId="{D871C2E9-B525-49C9-8099-EA525507FEE0}" srcId="{F53B7009-430A-4971-9278-1F8D90A53918}" destId="{CC15C255-ED39-4419-A4E6-AA88634465DD}" srcOrd="0" destOrd="0" parTransId="{3F8FAB7D-C276-47B7-BF87-C94CE3AEC711}" sibTransId="{C9BE04E4-F5B2-46EF-8568-320DC9370B36}"/>
    <dgm:cxn modelId="{29038CDE-206C-4F25-A4B3-B9B7A23DFE9F}" srcId="{F53B7009-430A-4971-9278-1F8D90A53918}" destId="{3BCC2A37-B060-435D-804E-D5873707BB41}" srcOrd="3" destOrd="0" parTransId="{1628E3E9-1238-48B7-9926-AD66554D7E0E}" sibTransId="{37F6D6E6-F855-4E1C-AA94-5165B019009A}"/>
    <dgm:cxn modelId="{87FDCEFE-F00E-4B16-84E0-36E826E14156}" type="presOf" srcId="{CC15C255-ED39-4419-A4E6-AA88634465DD}" destId="{631E7148-956B-4F5B-BE0F-7F17AC5B5393}" srcOrd="0" destOrd="0" presId="urn:microsoft.com/office/officeart/2005/8/layout/cycle4"/>
    <dgm:cxn modelId="{81739E66-9C72-4FA9-81C4-7D008753233F}" type="presOf" srcId="{6FAAA3D7-F28C-4E2B-AC22-217FB61FB700}" destId="{CE2CB95C-2164-4A9D-BE3A-F167912AE56E}" srcOrd="0" destOrd="0" presId="urn:microsoft.com/office/officeart/2005/8/layout/cycle4"/>
    <dgm:cxn modelId="{B5F2F5D8-1D32-4919-A9F9-FAE3C6AF83FB}" srcId="{F53B7009-430A-4971-9278-1F8D90A53918}" destId="{6FAAA3D7-F28C-4E2B-AC22-217FB61FB700}" srcOrd="1" destOrd="0" parTransId="{C34BB65B-B90E-4F06-965D-DF08A58D34F9}" sibTransId="{558B65FD-54C0-482B-B93A-7F7FA86A8CF4}"/>
    <dgm:cxn modelId="{95FE4398-1FE4-453A-BEAF-9A73B5C4CDE5}" type="presOf" srcId="{3BCC2A37-B060-435D-804E-D5873707BB41}" destId="{B0CEB754-05BF-46C9-976E-E191A41D6D0C}" srcOrd="0" destOrd="0" presId="urn:microsoft.com/office/officeart/2005/8/layout/cycle4"/>
    <dgm:cxn modelId="{C72CDB36-5316-4BDD-A448-8E5B9E084273}" srcId="{F53B7009-430A-4971-9278-1F8D90A53918}" destId="{801E3970-BFBB-4E89-A5C0-FD9F10A067AB}" srcOrd="2" destOrd="0" parTransId="{F162F414-B1B1-4FF9-B85D-0E87A3979EA1}" sibTransId="{C66E9E83-4D10-4472-93BE-CE5819C6E734}"/>
    <dgm:cxn modelId="{9FF2B2D4-61ED-4CFD-90A1-EF62BD8BDECC}" type="presOf" srcId="{801E3970-BFBB-4E89-A5C0-FD9F10A067AB}" destId="{5A53E20B-94D3-4299-9DFE-6132FC47039A}" srcOrd="0" destOrd="0" presId="urn:microsoft.com/office/officeart/2005/8/layout/cycle4"/>
    <dgm:cxn modelId="{247C3059-5CF2-4B39-B861-EA5D03234DD7}" type="presOf" srcId="{F53B7009-430A-4971-9278-1F8D90A53918}" destId="{3A3C502F-61B8-49D0-B319-EBE4A63DB884}" srcOrd="0" destOrd="0" presId="urn:microsoft.com/office/officeart/2005/8/layout/cycle4"/>
    <dgm:cxn modelId="{30F6830C-B7A6-4143-9E73-9AED7FF70A00}" type="presParOf" srcId="{3A3C502F-61B8-49D0-B319-EBE4A63DB884}" destId="{DCB2F9DB-E8AA-4B58-911F-B7A3656BDC7B}" srcOrd="0" destOrd="0" presId="urn:microsoft.com/office/officeart/2005/8/layout/cycle4"/>
    <dgm:cxn modelId="{22EC39A5-1E4A-4FE2-93BF-978B18552D6B}" type="presParOf" srcId="{DCB2F9DB-E8AA-4B58-911F-B7A3656BDC7B}" destId="{0BA71133-EB62-4066-90EF-5EC526344117}" srcOrd="0" destOrd="0" presId="urn:microsoft.com/office/officeart/2005/8/layout/cycle4"/>
    <dgm:cxn modelId="{33AC1ACB-76E1-49FD-9D78-99FE246A4FF1}" type="presParOf" srcId="{3A3C502F-61B8-49D0-B319-EBE4A63DB884}" destId="{2C797010-B83B-42FA-B651-41E130A5EF10}" srcOrd="1" destOrd="0" presId="urn:microsoft.com/office/officeart/2005/8/layout/cycle4"/>
    <dgm:cxn modelId="{22339104-B0C7-44F9-9CA6-BB70A1337FB4}" type="presParOf" srcId="{2C797010-B83B-42FA-B651-41E130A5EF10}" destId="{631E7148-956B-4F5B-BE0F-7F17AC5B5393}" srcOrd="0" destOrd="0" presId="urn:microsoft.com/office/officeart/2005/8/layout/cycle4"/>
    <dgm:cxn modelId="{AB7568B5-A6E6-4C3F-8B24-63BFA95CE6D7}" type="presParOf" srcId="{2C797010-B83B-42FA-B651-41E130A5EF10}" destId="{CE2CB95C-2164-4A9D-BE3A-F167912AE56E}" srcOrd="1" destOrd="0" presId="urn:microsoft.com/office/officeart/2005/8/layout/cycle4"/>
    <dgm:cxn modelId="{36267774-A6AF-48FE-9961-7B751E844E10}" type="presParOf" srcId="{2C797010-B83B-42FA-B651-41E130A5EF10}" destId="{5A53E20B-94D3-4299-9DFE-6132FC47039A}" srcOrd="2" destOrd="0" presId="urn:microsoft.com/office/officeart/2005/8/layout/cycle4"/>
    <dgm:cxn modelId="{3FB6A025-FBDF-42DE-987F-0C600F89FAE9}" type="presParOf" srcId="{2C797010-B83B-42FA-B651-41E130A5EF10}" destId="{B0CEB754-05BF-46C9-976E-E191A41D6D0C}" srcOrd="3" destOrd="0" presId="urn:microsoft.com/office/officeart/2005/8/layout/cycle4"/>
    <dgm:cxn modelId="{689F28DF-EC11-475B-BE17-E95666C10E4F}" type="presParOf" srcId="{2C797010-B83B-42FA-B651-41E130A5EF10}" destId="{920D69D2-8869-4EA2-8EA5-B1290C6AC4C5}" srcOrd="4" destOrd="0" presId="urn:microsoft.com/office/officeart/2005/8/layout/cycle4"/>
    <dgm:cxn modelId="{D4D0BF1D-8BFE-444E-9E9D-450E9B14105D}" type="presParOf" srcId="{3A3C502F-61B8-49D0-B319-EBE4A63DB884}" destId="{CE670806-7E2B-40F6-833E-D737D118772A}" srcOrd="2" destOrd="0" presId="urn:microsoft.com/office/officeart/2005/8/layout/cycle4"/>
    <dgm:cxn modelId="{57BB96F7-1632-44F1-9439-4CE13750439C}" type="presParOf" srcId="{3A3C502F-61B8-49D0-B319-EBE4A63DB884}" destId="{DD018CD6-8964-46A9-A33D-F5AADDC9EE9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527BF-0BE7-4E34-9E99-957F9BB6679F}">
      <dsp:nvSpPr>
        <dsp:cNvPr id="0" name=""/>
        <dsp:cNvSpPr/>
      </dsp:nvSpPr>
      <dsp:spPr>
        <a:xfrm>
          <a:off x="2211507" y="1002463"/>
          <a:ext cx="5392566" cy="5392566"/>
        </a:xfrm>
        <a:prstGeom prst="blockArc">
          <a:avLst>
            <a:gd name="adj1" fmla="val 15788889"/>
            <a:gd name="adj2" fmla="val 19903080"/>
            <a:gd name="adj3" fmla="val 4643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>
          <a:glow rad="63500">
            <a:schemeClr val="accent2">
              <a:hueOff val="1907790"/>
              <a:satOff val="-43528"/>
              <a:lumOff val="160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5653E-6331-488D-8135-036121B8E6A6}">
      <dsp:nvSpPr>
        <dsp:cNvPr id="0" name=""/>
        <dsp:cNvSpPr/>
      </dsp:nvSpPr>
      <dsp:spPr>
        <a:xfrm>
          <a:off x="2028540" y="576176"/>
          <a:ext cx="5392566" cy="5392566"/>
        </a:xfrm>
        <a:prstGeom prst="blockArc">
          <a:avLst>
            <a:gd name="adj1" fmla="val 20509384"/>
            <a:gd name="adj2" fmla="val 2820108"/>
            <a:gd name="adj3" fmla="val 4643"/>
          </a:avLst>
        </a:prstGeom>
        <a:solidFill>
          <a:schemeClr val="accent2">
            <a:hueOff val="1430843"/>
            <a:satOff val="-32646"/>
            <a:lumOff val="12059"/>
            <a:alphaOff val="0"/>
          </a:schemeClr>
        </a:solidFill>
        <a:ln>
          <a:noFill/>
        </a:ln>
        <a:effectLst>
          <a:glow rad="63500">
            <a:schemeClr val="accent2">
              <a:hueOff val="1430843"/>
              <a:satOff val="-32646"/>
              <a:lumOff val="1205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AE88B-6BB9-4715-9863-F98FA0EA6459}">
      <dsp:nvSpPr>
        <dsp:cNvPr id="0" name=""/>
        <dsp:cNvSpPr/>
      </dsp:nvSpPr>
      <dsp:spPr>
        <a:xfrm>
          <a:off x="1724058" y="913735"/>
          <a:ext cx="5392566" cy="5392566"/>
        </a:xfrm>
        <a:prstGeom prst="blockArc">
          <a:avLst>
            <a:gd name="adj1" fmla="val 2225990"/>
            <a:gd name="adj2" fmla="val 7735818"/>
            <a:gd name="adj3" fmla="val 4643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glow rad="63500">
            <a:schemeClr val="accent2">
              <a:hueOff val="953895"/>
              <a:satOff val="-21764"/>
              <a:lumOff val="803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4F5ECC-03FA-4B4C-93F3-6DC1701F88AF}">
      <dsp:nvSpPr>
        <dsp:cNvPr id="0" name=""/>
        <dsp:cNvSpPr/>
      </dsp:nvSpPr>
      <dsp:spPr>
        <a:xfrm>
          <a:off x="1197321" y="582707"/>
          <a:ext cx="5392566" cy="5392566"/>
        </a:xfrm>
        <a:prstGeom prst="blockArc">
          <a:avLst>
            <a:gd name="adj1" fmla="val 6921871"/>
            <a:gd name="adj2" fmla="val 11938191"/>
            <a:gd name="adj3" fmla="val 4643"/>
          </a:avLst>
        </a:prstGeom>
        <a:solidFill>
          <a:schemeClr val="accent2">
            <a:hueOff val="476948"/>
            <a:satOff val="-10882"/>
            <a:lumOff val="4020"/>
            <a:alphaOff val="0"/>
          </a:schemeClr>
        </a:solidFill>
        <a:ln>
          <a:noFill/>
        </a:ln>
        <a:effectLst>
          <a:glow rad="63500">
            <a:schemeClr val="accent2">
              <a:hueOff val="476948"/>
              <a:satOff val="-10882"/>
              <a:lumOff val="402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E05C53-F3CE-425C-9541-E016710FE24F}">
      <dsp:nvSpPr>
        <dsp:cNvPr id="0" name=""/>
        <dsp:cNvSpPr/>
      </dsp:nvSpPr>
      <dsp:spPr>
        <a:xfrm>
          <a:off x="1070392" y="888093"/>
          <a:ext cx="5392566" cy="5392566"/>
        </a:xfrm>
        <a:prstGeom prst="blockArc">
          <a:avLst>
            <a:gd name="adj1" fmla="val 12370154"/>
            <a:gd name="adj2" fmla="val 17297928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7C3FC-11A5-4515-9310-4D4335116707}">
      <dsp:nvSpPr>
        <dsp:cNvPr id="0" name=""/>
        <dsp:cNvSpPr/>
      </dsp:nvSpPr>
      <dsp:spPr>
        <a:xfrm>
          <a:off x="2667007" y="1523989"/>
          <a:ext cx="3073757" cy="331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itchFamily="34" charset="0"/>
            </a:rPr>
            <a:t>Customer satisfaction surveys </a:t>
          </a:r>
          <a:endParaRPr lang="en-US" sz="2200" b="1" kern="1200" dirty="0">
            <a:latin typeface="Calibri" pitchFamily="34" charset="0"/>
          </a:endParaRPr>
        </a:p>
      </dsp:txBody>
      <dsp:txXfrm>
        <a:off x="2667007" y="1523989"/>
        <a:ext cx="3073757" cy="3314497"/>
      </dsp:txXfrm>
    </dsp:sp>
    <dsp:sp modelId="{C1ED08FB-7FDA-434A-BE13-D1868A09672E}">
      <dsp:nvSpPr>
        <dsp:cNvPr id="0" name=""/>
        <dsp:cNvSpPr/>
      </dsp:nvSpPr>
      <dsp:spPr>
        <a:xfrm>
          <a:off x="2133604" y="-76212"/>
          <a:ext cx="4919959" cy="23201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Company mergers, restructuring and branding initiatives </a:t>
          </a:r>
          <a:endParaRPr lang="en-US" sz="2400" kern="1200" dirty="0">
            <a:latin typeface="Calibri" pitchFamily="34" charset="0"/>
          </a:endParaRPr>
        </a:p>
      </dsp:txBody>
      <dsp:txXfrm>
        <a:off x="2133604" y="-76212"/>
        <a:ext cx="4919959" cy="2320147"/>
      </dsp:txXfrm>
    </dsp:sp>
    <dsp:sp modelId="{BE94FBBA-A8C5-4BFB-A43D-8B6E8A766E01}">
      <dsp:nvSpPr>
        <dsp:cNvPr id="0" name=""/>
        <dsp:cNvSpPr/>
      </dsp:nvSpPr>
      <dsp:spPr>
        <a:xfrm>
          <a:off x="327131" y="1262779"/>
          <a:ext cx="2151630" cy="2320147"/>
        </a:xfrm>
        <a:prstGeom prst="ellipse">
          <a:avLst/>
        </a:prstGeom>
        <a:solidFill>
          <a:schemeClr val="accent2">
            <a:hueOff val="476948"/>
            <a:satOff val="-10882"/>
            <a:lumOff val="4020"/>
            <a:alphaOff val="0"/>
          </a:schemeClr>
        </a:solidFill>
        <a:ln>
          <a:noFill/>
        </a:ln>
        <a:effectLst>
          <a:glow rad="63500">
            <a:schemeClr val="accent2">
              <a:hueOff val="476948"/>
              <a:satOff val="-10882"/>
              <a:lumOff val="402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Technology</a:t>
          </a:r>
          <a:endParaRPr lang="en-US" sz="2400" kern="1200" dirty="0">
            <a:latin typeface="Calibri" pitchFamily="34" charset="0"/>
          </a:endParaRPr>
        </a:p>
      </dsp:txBody>
      <dsp:txXfrm>
        <a:off x="327131" y="1262779"/>
        <a:ext cx="2151630" cy="2320147"/>
      </dsp:txXfrm>
    </dsp:sp>
    <dsp:sp modelId="{88D47B59-100F-4C45-AD86-3F44F10915EF}">
      <dsp:nvSpPr>
        <dsp:cNvPr id="0" name=""/>
        <dsp:cNvSpPr/>
      </dsp:nvSpPr>
      <dsp:spPr>
        <a:xfrm>
          <a:off x="1689579" y="4498726"/>
          <a:ext cx="2151630" cy="2320147"/>
        </a:xfrm>
        <a:prstGeom prst="ellipse">
          <a:avLst/>
        </a:prstGeom>
        <a:solidFill>
          <a:srgbClr val="00B0F0"/>
        </a:solidFill>
        <a:ln>
          <a:noFill/>
        </a:ln>
        <a:effectLst>
          <a:glow rad="63500">
            <a:schemeClr val="accent2">
              <a:hueOff val="953895"/>
              <a:satOff val="-21764"/>
              <a:lumOff val="8039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Expansion of the higher education system </a:t>
          </a:r>
          <a:endParaRPr lang="en-US" sz="2400" kern="1200" dirty="0">
            <a:latin typeface="Calibri" pitchFamily="34" charset="0"/>
          </a:endParaRPr>
        </a:p>
      </dsp:txBody>
      <dsp:txXfrm>
        <a:off x="1689579" y="4498726"/>
        <a:ext cx="2151630" cy="2320147"/>
      </dsp:txXfrm>
    </dsp:sp>
    <dsp:sp modelId="{6A22B22C-84D6-4E85-A888-F0F3EDD36BEF}">
      <dsp:nvSpPr>
        <dsp:cNvPr id="0" name=""/>
        <dsp:cNvSpPr/>
      </dsp:nvSpPr>
      <dsp:spPr>
        <a:xfrm>
          <a:off x="4571998" y="4038605"/>
          <a:ext cx="3897882" cy="2320147"/>
        </a:xfrm>
        <a:prstGeom prst="ellipse">
          <a:avLst/>
        </a:prstGeom>
        <a:solidFill>
          <a:schemeClr val="accent2">
            <a:hueOff val="1430843"/>
            <a:satOff val="-32646"/>
            <a:lumOff val="12059"/>
            <a:alphaOff val="0"/>
          </a:schemeClr>
        </a:solidFill>
        <a:ln>
          <a:noFill/>
        </a:ln>
        <a:effectLst>
          <a:glow rad="63500">
            <a:schemeClr val="accent2">
              <a:hueOff val="1430843"/>
              <a:satOff val="-32646"/>
              <a:lumOff val="12059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More informed, brand-conscious and high-income consumers</a:t>
          </a:r>
          <a:endParaRPr lang="en-US" sz="2400" kern="1200" dirty="0">
            <a:latin typeface="Calibri" pitchFamily="34" charset="0"/>
          </a:endParaRPr>
        </a:p>
      </dsp:txBody>
      <dsp:txXfrm>
        <a:off x="4571998" y="4038605"/>
        <a:ext cx="3897882" cy="2320147"/>
      </dsp:txXfrm>
    </dsp:sp>
    <dsp:sp modelId="{B9455895-C1AD-414C-AA84-97936CFDD542}">
      <dsp:nvSpPr>
        <dsp:cNvPr id="0" name=""/>
        <dsp:cNvSpPr/>
      </dsp:nvSpPr>
      <dsp:spPr>
        <a:xfrm>
          <a:off x="6151276" y="1290797"/>
          <a:ext cx="2151630" cy="2320147"/>
        </a:xfrm>
        <a:prstGeom prst="ellipse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>
          <a:glow rad="63500">
            <a:schemeClr val="accent2">
              <a:hueOff val="1907790"/>
              <a:satOff val="-43528"/>
              <a:lumOff val="16079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Diverse student corps</a:t>
          </a:r>
          <a:endParaRPr lang="en-US" sz="2400" kern="1200" dirty="0">
            <a:latin typeface="Calibri" pitchFamily="34" charset="0"/>
          </a:endParaRPr>
        </a:p>
      </dsp:txBody>
      <dsp:txXfrm>
        <a:off x="6151276" y="1290797"/>
        <a:ext cx="2151630" cy="2320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E7148-956B-4F5B-BE0F-7F17AC5B5393}">
      <dsp:nvSpPr>
        <dsp:cNvPr id="0" name=""/>
        <dsp:cNvSpPr/>
      </dsp:nvSpPr>
      <dsp:spPr>
        <a:xfrm>
          <a:off x="1663511" y="221563"/>
          <a:ext cx="2078659" cy="207865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effectLst/>
              <a:latin typeface="Calibri" pitchFamily="34" charset="0"/>
            </a:rPr>
            <a:t>Student registration</a:t>
          </a:r>
          <a:endParaRPr lang="en-US" sz="1600" b="1" kern="1200" baseline="0" dirty="0"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1663511" y="221563"/>
        <a:ext cx="2078659" cy="2078659"/>
      </dsp:txXfrm>
    </dsp:sp>
    <dsp:sp modelId="{CE2CB95C-2164-4A9D-BE3A-F167912AE56E}">
      <dsp:nvSpPr>
        <dsp:cNvPr id="0" name=""/>
        <dsp:cNvSpPr/>
      </dsp:nvSpPr>
      <dsp:spPr>
        <a:xfrm rot="5400000">
          <a:off x="3705606" y="273634"/>
          <a:ext cx="2078659" cy="2078659"/>
        </a:xfrm>
        <a:prstGeom prst="pieWedge">
          <a:avLst/>
        </a:prstGeom>
        <a:solidFill>
          <a:srgbClr val="92D050"/>
        </a:soli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effectLst/>
              <a:latin typeface="Calibri" pitchFamily="34" charset="0"/>
            </a:rPr>
            <a:t>Student support</a:t>
          </a:r>
          <a:endParaRPr lang="en-US" sz="1600" b="1" kern="1200" baseline="0" dirty="0">
            <a:solidFill>
              <a:schemeClr val="tx1"/>
            </a:solidFill>
            <a:effectLst/>
            <a:latin typeface="Calibri" pitchFamily="34" charset="0"/>
          </a:endParaRPr>
        </a:p>
      </dsp:txBody>
      <dsp:txXfrm rot="5400000">
        <a:off x="3705606" y="273634"/>
        <a:ext cx="2078659" cy="2078659"/>
      </dsp:txXfrm>
    </dsp:sp>
    <dsp:sp modelId="{5A53E20B-94D3-4299-9DFE-6132FC47039A}">
      <dsp:nvSpPr>
        <dsp:cNvPr id="0" name=""/>
        <dsp:cNvSpPr/>
      </dsp:nvSpPr>
      <dsp:spPr>
        <a:xfrm rot="10800000">
          <a:off x="3705606" y="2374451"/>
          <a:ext cx="2078659" cy="2078659"/>
        </a:xfrm>
        <a:prstGeom prst="pieWedge">
          <a:avLst/>
        </a:prstGeom>
        <a:solidFill>
          <a:srgbClr val="00B0F0"/>
        </a:soli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effectLst/>
              <a:latin typeface="Calibri" pitchFamily="34" charset="0"/>
            </a:rPr>
            <a:t>Administrative</a:t>
          </a:r>
          <a:endParaRPr lang="en-US" sz="1600" b="1" kern="1200" baseline="0" dirty="0">
            <a:solidFill>
              <a:schemeClr val="tx1"/>
            </a:solidFill>
            <a:effectLst/>
            <a:latin typeface="Calibri" pitchFamily="34" charset="0"/>
          </a:endParaRPr>
        </a:p>
      </dsp:txBody>
      <dsp:txXfrm rot="10800000">
        <a:off x="3705606" y="2374451"/>
        <a:ext cx="2078659" cy="2078659"/>
      </dsp:txXfrm>
    </dsp:sp>
    <dsp:sp modelId="{B0CEB754-05BF-46C9-976E-E191A41D6D0C}">
      <dsp:nvSpPr>
        <dsp:cNvPr id="0" name=""/>
        <dsp:cNvSpPr/>
      </dsp:nvSpPr>
      <dsp:spPr>
        <a:xfrm rot="16200000">
          <a:off x="1604788" y="2286004"/>
          <a:ext cx="2078659" cy="2078659"/>
        </a:xfrm>
        <a:prstGeom prst="pieWedge">
          <a:avLst/>
        </a:prstGeom>
        <a:solidFill>
          <a:srgbClr val="FFFF00"/>
        </a:soli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effectLst/>
              <a:latin typeface="Calibri" pitchFamily="34" charset="0"/>
            </a:rPr>
            <a:t>Academic services/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  <a:effectLst/>
              <a:latin typeface="Calibri" pitchFamily="34" charset="0"/>
            </a:rPr>
            <a:t>products</a:t>
          </a:r>
          <a:endParaRPr lang="en-US" sz="1600" b="1" kern="1200" baseline="0" dirty="0">
            <a:solidFill>
              <a:schemeClr val="tx1"/>
            </a:solidFill>
            <a:effectLst/>
            <a:latin typeface="Calibri" pitchFamily="34" charset="0"/>
          </a:endParaRPr>
        </a:p>
      </dsp:txBody>
      <dsp:txXfrm rot="16200000">
        <a:off x="1604788" y="2286004"/>
        <a:ext cx="2078659" cy="2078659"/>
      </dsp:txXfrm>
    </dsp:sp>
    <dsp:sp modelId="{CE670806-7E2B-40F6-833E-D737D118772A}">
      <dsp:nvSpPr>
        <dsp:cNvPr id="0" name=""/>
        <dsp:cNvSpPr/>
      </dsp:nvSpPr>
      <dsp:spPr>
        <a:xfrm>
          <a:off x="3298755" y="1968246"/>
          <a:ext cx="717689" cy="62407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tint val="6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D018CD6-8964-46A9-A33D-F5AADDC9EE98}">
      <dsp:nvSpPr>
        <dsp:cNvPr id="0" name=""/>
        <dsp:cNvSpPr/>
      </dsp:nvSpPr>
      <dsp:spPr>
        <a:xfrm rot="10800000">
          <a:off x="3298755" y="2208276"/>
          <a:ext cx="717689" cy="62407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tint val="6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8A59B-FB39-4FF9-82CE-64D85A059729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D0E7-6748-4A74-9C5F-46AF9D50C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D0E7-6748-4A74-9C5F-46AF9D50C7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77-19E4-4A7B-BFAA-BDF719D4E055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30E2-9F2C-4048-9E12-EE2D3B798AC6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6D29-CE18-41C4-AEFC-70CF982466AD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629B-B741-4B3F-A113-EF87E9B88C30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F1EC-E7BA-4706-8AEA-D5329903880D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42BB-9450-437A-BAC7-59E16BB78398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D73-A4BB-47FA-BCE2-CC9FF038AFE0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D36E-4938-47C7-846C-C4E0651759CE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2D6F-BD6F-4B80-8708-F313381D4909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2D6C-0C25-4A9F-8BC8-133A25B6FF5A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2F75-A6A2-462D-B2D5-059EB26AAA96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A1CDD1-7B4C-4C75-B0BF-6AC555F69041}" type="datetime1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096E82-8619-4470-91FD-BE3CC4B61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2484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250" y="3124200"/>
            <a:ext cx="6858000" cy="371303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Mr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HJ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Visser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(Senior Specialist: Information and Strategic Analysis)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(Department of Information and Strategic Anslysis)</a:t>
            </a:r>
          </a:p>
          <a:p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&amp;</a:t>
            </a:r>
            <a:endParaRPr lang="en-US" sz="2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Prof DH Tustin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(Executive Research Director, Bureau of Market Research)</a:t>
            </a:r>
          </a:p>
          <a:p>
            <a:endParaRPr lang="en-US" sz="2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22 September 2009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University of South Africa (UNISA)</a:t>
            </a:r>
            <a:endParaRPr lang="en-US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56" y="1716936"/>
            <a:ext cx="8686800" cy="1066800"/>
          </a:xfrm>
        </p:spPr>
        <p:txBody>
          <a:bodyPr>
            <a:normAutofit/>
          </a:bodyPr>
          <a:lstStyle/>
          <a:p>
            <a:r>
              <a:rPr sz="2000" b="1" smtClean="0">
                <a:latin typeface="Calibri" pitchFamily="34" charset="0"/>
              </a:rPr>
              <a:t>STUDENT SATISFACTION MODELLING</a:t>
            </a:r>
            <a:r>
              <a:rPr sz="2000" smtClean="0">
                <a:latin typeface="Calibri" pitchFamily="34" charset="0"/>
              </a:rPr>
              <a:t/>
            </a:r>
            <a:br>
              <a:rPr sz="2000" smtClean="0">
                <a:latin typeface="Calibri" pitchFamily="34" charset="0"/>
              </a:rPr>
            </a:br>
            <a:r>
              <a:rPr sz="2000" b="1" smtClean="0">
                <a:latin typeface="Calibri" pitchFamily="34" charset="0"/>
              </a:rPr>
              <a:t>AN IDEAL TOOL TO LOOPHOLE POTENTIAL THREATS AND WEAKNESSES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7" descr="UnisaRGB(hir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1"/>
            <a:ext cx="2209800" cy="838199"/>
          </a:xfrm>
          <a:prstGeom prst="rect">
            <a:avLst/>
          </a:prstGeom>
          <a:noFill/>
        </p:spPr>
      </p:pic>
      <p:pic>
        <p:nvPicPr>
          <p:cNvPr id="1026" name="Picture 2" descr="fla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990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Southern African Association for Institutional Research (SAAIR) – Forum 2009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39000" cy="5635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STATISTICAL SIGNIFICANT DIFFERENCES IN SATISFACTION RATINGS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0557" y="762000"/>
          <a:ext cx="8686799" cy="5327904"/>
        </p:xfrm>
        <a:graphic>
          <a:graphicData uri="http://schemas.openxmlformats.org/drawingml/2006/table">
            <a:tbl>
              <a:tblPr/>
              <a:tblGrid>
                <a:gridCol w="2159160"/>
                <a:gridCol w="1293314"/>
                <a:gridCol w="1701156"/>
                <a:gridCol w="1701156"/>
                <a:gridCol w="981435"/>
                <a:gridCol w="850578"/>
              </a:tblGrid>
              <a:tr h="51334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Biographic variable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Registration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Student Support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Administration services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Academic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Average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Gender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Male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Female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Population group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African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Coloured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59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Indian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White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Age group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15-23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24-30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31-38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39-77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6324600"/>
          <a:ext cx="3669030" cy="210312"/>
        </p:xfrm>
        <a:graphic>
          <a:graphicData uri="http://schemas.openxmlformats.org/drawingml/2006/table">
            <a:tbl>
              <a:tblPr/>
              <a:tblGrid>
                <a:gridCol w="354330"/>
                <a:gridCol w="33147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Statistically significant at a 95% level of confidence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1722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85064"/>
          <a:ext cx="8382000" cy="5888736"/>
        </p:xfrm>
        <a:graphic>
          <a:graphicData uri="http://schemas.openxmlformats.org/drawingml/2006/table">
            <a:tbl>
              <a:tblPr/>
              <a:tblGrid>
                <a:gridCol w="2083400"/>
                <a:gridCol w="1247935"/>
                <a:gridCol w="1641466"/>
                <a:gridCol w="1641466"/>
                <a:gridCol w="946999"/>
                <a:gridCol w="820734"/>
              </a:tblGrid>
              <a:tr h="4644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Arial"/>
                        </a:rPr>
                        <a:t>Biographic variable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Registration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Student Support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Administration services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Academic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Average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Index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Male guardian qualification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Degree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Diploma/certificate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Grade 1 - 12 &amp; ABET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No qualification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Male guardian qualification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Degree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Diploma/certificate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Grade 1 - 12 &amp; ABET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No qualification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Arial"/>
                        </a:rPr>
                        <a:t>Employment category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Employed full-time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Employed part-time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Unemployed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Full-time student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Arial"/>
                        </a:rPr>
                        <a:t>69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61" marR="599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3008" y="6339348"/>
          <a:ext cx="3669030" cy="210312"/>
        </p:xfrm>
        <a:graphic>
          <a:graphicData uri="http://schemas.openxmlformats.org/drawingml/2006/table">
            <a:tbl>
              <a:tblPr/>
              <a:tblGrid>
                <a:gridCol w="354330"/>
                <a:gridCol w="33147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Statistically significant at a 95% level of confidence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2" y="381000"/>
          <a:ext cx="8305799" cy="5105407"/>
        </p:xfrm>
        <a:graphic>
          <a:graphicData uri="http://schemas.openxmlformats.org/drawingml/2006/table">
            <a:tbl>
              <a:tblPr/>
              <a:tblGrid>
                <a:gridCol w="2228386"/>
                <a:gridCol w="1028658"/>
                <a:gridCol w="1402307"/>
                <a:gridCol w="1755696"/>
                <a:gridCol w="1012903"/>
                <a:gridCol w="877849"/>
              </a:tblGrid>
              <a:tr h="58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Registration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Student Support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Administration services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Academic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Average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6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Geographic area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Towns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Metro/city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Entrance category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Previously ODL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No previous university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Previously residential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IT literacy levels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More advanced IT skills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Less advanced IT skills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76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Times New Roman"/>
                          <a:cs typeface="Times New Roman"/>
                        </a:rPr>
                        <a:t>Student success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Unsuccessful students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Successful students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65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3" marR="594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6324600"/>
          <a:ext cx="3669030" cy="210312"/>
        </p:xfrm>
        <a:graphic>
          <a:graphicData uri="http://schemas.openxmlformats.org/drawingml/2006/table">
            <a:tbl>
              <a:tblPr/>
              <a:tblGrid>
                <a:gridCol w="354330"/>
                <a:gridCol w="33147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Arial"/>
                        </a:rPr>
                        <a:t>Statistically significant at a 95% level of confidence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3200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</a:rPr>
              <a:t>Hypotheses…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3504" y="6210300"/>
            <a:ext cx="457200" cy="457200"/>
          </a:xfrm>
        </p:spPr>
        <p:txBody>
          <a:bodyPr/>
          <a:lstStyle/>
          <a:p>
            <a:fld id="{7F096E82-8619-4470-91FD-BE3CC4B617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-76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-7620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-7620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-7620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-7620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-7620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-7620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-76200" y="38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-533400" y="483641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654944"/>
            <a:ext cx="7848600" cy="5974456"/>
            <a:chOff x="914400" y="654944"/>
            <a:chExt cx="7848600" cy="5974456"/>
          </a:xfrm>
        </p:grpSpPr>
        <p:sp>
          <p:nvSpPr>
            <p:cNvPr id="79" name="Rectangle 78"/>
            <p:cNvSpPr/>
            <p:nvPr/>
          </p:nvSpPr>
          <p:spPr>
            <a:xfrm>
              <a:off x="914400" y="3550544"/>
              <a:ext cx="7620000" cy="580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14400" y="1797944"/>
              <a:ext cx="7620000" cy="580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14400" y="2392796"/>
              <a:ext cx="7620000" cy="580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14400" y="2972900"/>
              <a:ext cx="7620000" cy="580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4400" y="4128188"/>
              <a:ext cx="7620000" cy="580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29148" y="4723040"/>
              <a:ext cx="7620000" cy="580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14400" y="5303144"/>
              <a:ext cx="7620000" cy="580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4400" y="5866040"/>
              <a:ext cx="7620000" cy="580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14400" y="1188344"/>
              <a:ext cx="7620000" cy="580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92" name="Picture 44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581400" y="1356852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91" name="Picture 43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37572" y="1327356"/>
              <a:ext cx="580952" cy="209524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90" name="Picture 42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581400" y="1917288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9" name="Picture 41"/>
            <p:cNvPicPr>
              <a:picLocks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44844" y="1917288"/>
              <a:ext cx="657143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8" name="Picture 40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581400" y="2514600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7" name="Picture 39"/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47304" y="2514600"/>
              <a:ext cx="1523810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6" name="Picture 38"/>
            <p:cNvPicPr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13356" y="3109452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5" name="Picture 37"/>
            <p:cNvPicPr>
              <a:picLocks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47304" y="3109452"/>
              <a:ext cx="638095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4" name="Picture 36"/>
            <p:cNvPicPr>
              <a:picLocks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25644" y="3664968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3" name="Picture 35"/>
            <p:cNvPicPr>
              <a:picLocks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64511" y="3619597"/>
              <a:ext cx="847619" cy="238095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2" name="Picture 34"/>
            <p:cNvPicPr>
              <a:picLocks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57600" y="4267200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1" name="Picture 33"/>
            <p:cNvPicPr>
              <a:picLocks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76799" y="4252452"/>
              <a:ext cx="1247619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80" name="Picture 32"/>
            <p:cNvPicPr>
              <a:picLocks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42852" y="4800600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79" name="Picture 31"/>
            <p:cNvPicPr>
              <a:picLocks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75879" y="4757456"/>
              <a:ext cx="714286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78" name="Picture 30"/>
            <p:cNvPicPr>
              <a:picLocks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57600" y="5367056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77" name="Picture 29"/>
            <p:cNvPicPr>
              <a:picLocks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76800" y="5367056"/>
              <a:ext cx="147619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76" name="Picture 28"/>
            <p:cNvPicPr>
              <a:picLocks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3657600" y="5912744"/>
              <a:ext cx="228571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pic>
          <p:nvPicPr>
            <p:cNvPr id="2075" name="Picture 27"/>
            <p:cNvPicPr>
              <a:picLocks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60000"/>
            </a:blip>
            <a:stretch>
              <a:fillRect/>
            </a:stretch>
          </p:blipFill>
          <p:spPr bwMode="auto">
            <a:xfrm>
              <a:off x="4876800" y="5900456"/>
              <a:ext cx="838095" cy="228571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</p:pic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914400" y="654944"/>
              <a:ext cx="7848600" cy="597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Research dimension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Student success						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Accepted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Gender group						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Accepted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Population group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Age group	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Guardian qualification level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Employment status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Geographic location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Entrance category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IT literacy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							Rejected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43" name="Picture 2" descr="flam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228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619328" y="5875504"/>
            <a:ext cx="8305800" cy="6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2848" y="5324272"/>
            <a:ext cx="8229600" cy="1228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2848" y="4704944"/>
            <a:ext cx="8153400" cy="1848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9328" y="4114800"/>
            <a:ext cx="8077200" cy="243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19328" y="3505200"/>
            <a:ext cx="8001000" cy="304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9328" y="2971800"/>
            <a:ext cx="7924800" cy="3581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9328" y="2362200"/>
            <a:ext cx="7848600" cy="419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9328" y="1752600"/>
            <a:ext cx="77724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9600" y="1143000"/>
            <a:ext cx="7696200" cy="5410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6" descr="student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057400"/>
            <a:ext cx="5257800" cy="39009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486400" cy="533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MOST AND LEAST SATISFIED STUDENT GROUPS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71600"/>
          <a:ext cx="8534400" cy="2926080"/>
        </p:xfrm>
        <a:graphic>
          <a:graphicData uri="http://schemas.openxmlformats.org/drawingml/2006/table">
            <a:tbl>
              <a:tblPr/>
              <a:tblGrid>
                <a:gridCol w="2265770"/>
                <a:gridCol w="3549706"/>
                <a:gridCol w="271892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Biographic variable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Most satisfied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Least satisfied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Gender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Males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Females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African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Asian (Indian)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Older students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Younger students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Guardian qualification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 qualification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Degree qualification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Employment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Unemployed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Part-time students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Geographic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Towns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Metro/city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Entrance category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 previous higher education experience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Previous ODL students</a:t>
                      </a:r>
                    </a:p>
                  </a:txBody>
                  <a:tcPr marL="61645" marR="61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2362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438"/>
            <a:ext cx="3657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‘External’ factors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343400"/>
          </a:xfrm>
        </p:spPr>
        <p:txBody>
          <a:bodyPr>
            <a:normAutofit/>
          </a:bodyPr>
          <a:lstStyle/>
          <a:p>
            <a:pPr lvl="0" algn="just"/>
            <a:r>
              <a:rPr lang="en-US" sz="2000" dirty="0" smtClean="0">
                <a:latin typeface="Calibri" pitchFamily="34" charset="0"/>
              </a:rPr>
              <a:t>Work related</a:t>
            </a:r>
          </a:p>
          <a:p>
            <a:pPr lvl="0" algn="just">
              <a:buNone/>
            </a:pPr>
            <a:r>
              <a:rPr lang="en-US" sz="2000" dirty="0" smtClean="0">
                <a:latin typeface="Calibri" pitchFamily="34" charset="0"/>
              </a:rPr>
              <a:t>	(</a:t>
            </a:r>
            <a:r>
              <a:rPr lang="en-US" sz="2000" dirty="0" err="1" smtClean="0">
                <a:latin typeface="Calibri" pitchFamily="34" charset="0"/>
              </a:rPr>
              <a:t>ie</a:t>
            </a:r>
            <a:r>
              <a:rPr lang="en-US" sz="2000" dirty="0" smtClean="0">
                <a:latin typeface="Calibri" pitchFamily="34" charset="0"/>
              </a:rPr>
              <a:t> stress at work, relevancy of study to workplace)</a:t>
            </a:r>
          </a:p>
          <a:p>
            <a:pPr lvl="0" algn="just"/>
            <a:r>
              <a:rPr lang="en-US" sz="2000" dirty="0" smtClean="0">
                <a:latin typeface="Calibri" pitchFamily="34" charset="0"/>
              </a:rPr>
              <a:t>Financial and nonfinancial support and guidance</a:t>
            </a:r>
          </a:p>
          <a:p>
            <a:pPr lvl="0" algn="just"/>
            <a:r>
              <a:rPr lang="en-US" sz="2000" dirty="0" smtClean="0">
                <a:latin typeface="Calibri" pitchFamily="34" charset="0"/>
              </a:rPr>
              <a:t>Home environment</a:t>
            </a:r>
          </a:p>
          <a:p>
            <a:pPr lvl="0" algn="just">
              <a:buNone/>
            </a:pPr>
            <a:r>
              <a:rPr lang="en-US" sz="2000" dirty="0" smtClean="0">
                <a:latin typeface="Calibri" pitchFamily="34" charset="0"/>
              </a:rPr>
              <a:t>	(</a:t>
            </a:r>
            <a:r>
              <a:rPr lang="en-US" sz="2000" dirty="0" err="1" smtClean="0">
                <a:latin typeface="Calibri" pitchFamily="34" charset="0"/>
              </a:rPr>
              <a:t>ie</a:t>
            </a:r>
            <a:r>
              <a:rPr lang="en-US" sz="2000" dirty="0" smtClean="0">
                <a:latin typeface="Calibri" pitchFamily="34" charset="0"/>
              </a:rPr>
              <a:t> stress from family and household)</a:t>
            </a:r>
          </a:p>
          <a:p>
            <a:pPr lvl="0" algn="just"/>
            <a:r>
              <a:rPr lang="en-US" sz="2000" dirty="0" smtClean="0">
                <a:latin typeface="Calibri" pitchFamily="34" charset="0"/>
              </a:rPr>
              <a:t>Social life</a:t>
            </a:r>
          </a:p>
          <a:p>
            <a:pPr lvl="0" algn="just">
              <a:buNone/>
            </a:pPr>
            <a:r>
              <a:rPr lang="en-US" sz="2000" dirty="0" smtClean="0">
                <a:latin typeface="Calibri" pitchFamily="34" charset="0"/>
              </a:rPr>
              <a:t>	(</a:t>
            </a:r>
            <a:r>
              <a:rPr lang="en-US" sz="2000" dirty="0" err="1" smtClean="0">
                <a:latin typeface="Calibri" pitchFamily="34" charset="0"/>
              </a:rPr>
              <a:t>ie</a:t>
            </a:r>
            <a:r>
              <a:rPr lang="en-US" sz="2000" dirty="0" smtClean="0">
                <a:latin typeface="Calibri" pitchFamily="34" charset="0"/>
              </a:rPr>
              <a:t> sports/spiritual events)</a:t>
            </a:r>
          </a:p>
          <a:p>
            <a:pPr lvl="0" algn="just"/>
            <a:r>
              <a:rPr lang="en-US" sz="2000" dirty="0" smtClean="0">
                <a:latin typeface="Calibri" pitchFamily="34" charset="0"/>
              </a:rPr>
              <a:t>Study environment</a:t>
            </a:r>
          </a:p>
          <a:p>
            <a:pPr lvl="0" algn="just">
              <a:buNone/>
            </a:pPr>
            <a:r>
              <a:rPr lang="en-US" sz="2000" dirty="0" smtClean="0">
                <a:latin typeface="Calibri" pitchFamily="34" charset="0"/>
              </a:rPr>
              <a:t>	(</a:t>
            </a:r>
            <a:r>
              <a:rPr lang="en-US" sz="2000" dirty="0" err="1" smtClean="0">
                <a:latin typeface="Calibri" pitchFamily="34" charset="0"/>
              </a:rPr>
              <a:t>ie</a:t>
            </a:r>
            <a:r>
              <a:rPr lang="en-US" sz="2000" dirty="0" smtClean="0">
                <a:latin typeface="Calibri" pitchFamily="34" charset="0"/>
              </a:rPr>
              <a:t> access to library, study space and support)</a:t>
            </a:r>
          </a:p>
          <a:p>
            <a:pPr algn="just"/>
            <a:r>
              <a:rPr lang="en-US" sz="2000" dirty="0" smtClean="0">
                <a:latin typeface="Calibri" pitchFamily="34" charset="0"/>
              </a:rPr>
              <a:t>Workload and length of study 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</a:rPr>
              <a:t>	(</a:t>
            </a:r>
            <a:r>
              <a:rPr lang="en-US" sz="2000" dirty="0" err="1" smtClean="0">
                <a:latin typeface="Calibri" pitchFamily="34" charset="0"/>
              </a:rPr>
              <a:t>ie</a:t>
            </a:r>
            <a:r>
              <a:rPr lang="en-US" sz="2000" dirty="0" smtClean="0">
                <a:latin typeface="Calibri" pitchFamily="34" charset="0"/>
              </a:rPr>
              <a:t> hours required for studies, period of completion of studies)</a:t>
            </a:r>
          </a:p>
          <a:p>
            <a:pPr algn="just">
              <a:buNone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26" descr="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19400"/>
            <a:ext cx="2362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fl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267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External factors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143000"/>
          <a:ext cx="6629400" cy="4846698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67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Biographic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Least satisfied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Inhibiting factors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(Priority ranking)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Gender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Females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stress, Family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Asian (Indian)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stress, Family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124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Younger students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Finance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, Work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Lack of support/guidance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0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Guardian qualification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Degree qualification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stress, Family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stress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9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Employment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Part-time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Finance, Work stress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9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Geographic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Metro/city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stress, Finance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45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Enrolment status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Part-time younger students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stress, Finance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323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Entrance category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Residential university student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Work stress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Lack access to library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Family stress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CONCLUSION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43000" y="838200"/>
            <a:ext cx="6858000" cy="241763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90600" y="12192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STUDENT SATISFACTION MODELLING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AN IDEAL TOOL TO LOOPHOLE POTENTIAL THREATS AND WEAKNESSES</a:t>
            </a:r>
            <a:endParaRPr lang="en-US" dirty="0"/>
          </a:p>
        </p:txBody>
      </p:sp>
      <p:pic>
        <p:nvPicPr>
          <p:cNvPr id="1031" name="Picture 7" descr="http://www.math.washington.edu/~conroy/2006/m126-win06/spiral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2" y="2133600"/>
            <a:ext cx="568959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2098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Prologue</a:t>
            </a:r>
            <a:endParaRPr lang="en-US" sz="3600" b="1" dirty="0"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0"/>
          <a:ext cx="8534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owchart: Connector 8"/>
          <p:cNvSpPr/>
          <p:nvPr/>
        </p:nvSpPr>
        <p:spPr>
          <a:xfrm>
            <a:off x="1828800" y="1905000"/>
            <a:ext cx="1143000" cy="1295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762000"/>
            <a:ext cx="3657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7800" y="4191000"/>
            <a:ext cx="3048000" cy="1828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29400" y="1676400"/>
            <a:ext cx="1676400" cy="1524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667000" y="4419600"/>
            <a:ext cx="1600200" cy="18288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86200" y="2438400"/>
            <a:ext cx="1524000" cy="1676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5888" y="199416"/>
            <a:ext cx="8636000" cy="6400800"/>
            <a:chOff x="228600" y="76200"/>
            <a:chExt cx="8636000" cy="6400800"/>
          </a:xfrm>
        </p:grpSpPr>
        <p:pic>
          <p:nvPicPr>
            <p:cNvPr id="15" name="Picture 26" descr="student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76200"/>
              <a:ext cx="8636000" cy="6400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133600" y="304800"/>
              <a:ext cx="541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Calibri" pitchFamily="34" charset="0"/>
                </a:rPr>
                <a:t>Student Satisfaction Surveys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4400" y="2282920"/>
            <a:ext cx="152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Challenges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2754868"/>
            <a:ext cx="7315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</a:rPr>
              <a:t>  Stronger </a:t>
            </a:r>
            <a:r>
              <a:rPr lang="en-US" b="1" dirty="0">
                <a:latin typeface="Calibri" pitchFamily="34" charset="0"/>
              </a:rPr>
              <a:t>customer-oriented </a:t>
            </a:r>
            <a:r>
              <a:rPr lang="en-US" b="1" dirty="0" smtClean="0">
                <a:latin typeface="Calibri" pitchFamily="34" charset="0"/>
              </a:rPr>
              <a:t>philosophy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3212068"/>
            <a:ext cx="7315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</a:rPr>
              <a:t>  Ensure </a:t>
            </a:r>
            <a:r>
              <a:rPr lang="en-US" b="1" dirty="0">
                <a:latin typeface="Calibri" pitchFamily="34" charset="0"/>
              </a:rPr>
              <a:t>student </a:t>
            </a:r>
            <a:r>
              <a:rPr lang="en-US" b="1" dirty="0" smtClean="0">
                <a:latin typeface="Calibri" pitchFamily="34" charset="0"/>
              </a:rPr>
              <a:t>readiness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657600"/>
            <a:ext cx="7315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</a:rPr>
              <a:t>  Develop retention strategies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4126468"/>
            <a:ext cx="7315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</a:rPr>
              <a:t> Vigilant management approach: satisfaction-intention-retention link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0600" y="4991912"/>
            <a:ext cx="6858000" cy="1369419"/>
            <a:chOff x="990600" y="4991912"/>
            <a:chExt cx="6858000" cy="1369419"/>
          </a:xfrm>
        </p:grpSpPr>
        <p:sp>
          <p:nvSpPr>
            <p:cNvPr id="25" name="TextBox 24"/>
            <p:cNvSpPr txBox="1"/>
            <p:nvPr/>
          </p:nvSpPr>
          <p:spPr>
            <a:xfrm>
              <a:off x="1905000" y="4991912"/>
              <a:ext cx="48768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CHE - 56 % of South African students drop out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1600" y="5355080"/>
              <a:ext cx="59436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NCES - 58 </a:t>
              </a:r>
              <a:r>
                <a:rPr lang="en-US" b="1" dirty="0">
                  <a:latin typeface="Calibri" pitchFamily="34" charset="0"/>
                </a:rPr>
                <a:t>% of </a:t>
              </a:r>
              <a:r>
                <a:rPr lang="en-US" b="1" dirty="0" smtClean="0">
                  <a:latin typeface="Calibri" pitchFamily="34" charset="0"/>
                </a:rPr>
                <a:t>students are </a:t>
              </a:r>
              <a:r>
                <a:rPr lang="en-US" b="1" dirty="0">
                  <a:latin typeface="Calibri" pitchFamily="34" charset="0"/>
                </a:rPr>
                <a:t>likely to complete </a:t>
              </a:r>
              <a:r>
                <a:rPr lang="en-US" b="1" dirty="0" smtClean="0">
                  <a:latin typeface="Calibri" pitchFamily="34" charset="0"/>
                </a:rPr>
                <a:t>qualification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600" y="5715000"/>
              <a:ext cx="68580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3 million young </a:t>
              </a:r>
              <a:r>
                <a:rPr lang="en-US" b="1" dirty="0" smtClean="0">
                  <a:latin typeface="Calibri" pitchFamily="34" charset="0"/>
                </a:rPr>
                <a:t>South Africans </a:t>
              </a:r>
              <a:r>
                <a:rPr lang="en-US" b="1" dirty="0">
                  <a:latin typeface="Calibri" pitchFamily="34" charset="0"/>
                </a:rPr>
                <a:t>between 18 and 24 years of age </a:t>
              </a:r>
              <a:endParaRPr lang="en-US" b="1" dirty="0" smtClean="0">
                <a:latin typeface="Calibri" pitchFamily="34" charset="0"/>
              </a:endParaRPr>
            </a:p>
            <a:p>
              <a:pPr algn="ctr"/>
              <a:r>
                <a:rPr lang="en-US" b="1" dirty="0" smtClean="0">
                  <a:latin typeface="Calibri" pitchFamily="34" charset="0"/>
                </a:rPr>
                <a:t>are </a:t>
              </a:r>
              <a:r>
                <a:rPr lang="en-US" b="1" dirty="0">
                  <a:latin typeface="Calibri" pitchFamily="34" charset="0"/>
                </a:rPr>
                <a:t>neither in employment, education or training</a:t>
              </a:r>
            </a:p>
          </p:txBody>
        </p:sp>
      </p:grpSp>
      <p:grpSp>
        <p:nvGrpSpPr>
          <p:cNvPr id="29" name="Diagram group"/>
          <p:cNvGrpSpPr/>
          <p:nvPr/>
        </p:nvGrpSpPr>
        <p:grpSpPr>
          <a:xfrm>
            <a:off x="533400" y="914400"/>
            <a:ext cx="7848600" cy="5410200"/>
            <a:chOff x="2667007" y="1523989"/>
            <a:chExt cx="3073757" cy="331449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0" name="Group 29"/>
            <p:cNvGrpSpPr/>
            <p:nvPr/>
          </p:nvGrpSpPr>
          <p:grpSpPr>
            <a:xfrm>
              <a:off x="2667007" y="1523989"/>
              <a:ext cx="3073757" cy="3314497"/>
              <a:chOff x="2667007" y="1523989"/>
              <a:chExt cx="3073757" cy="331449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667007" y="1523989"/>
                <a:ext cx="3073757" cy="3314497"/>
              </a:xfrm>
              <a:prstGeom prst="ellipse">
                <a:avLst/>
              </a:prstGeom>
              <a:sp3d extrusionH="50600" prstMaterial="plastic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Oval 4"/>
              <p:cNvSpPr/>
              <p:nvPr/>
            </p:nvSpPr>
            <p:spPr>
              <a:xfrm>
                <a:off x="3117149" y="2009386"/>
                <a:ext cx="2173473" cy="23437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dirty="0" smtClean="0">
                    <a:latin typeface="Calibri" pitchFamily="34" charset="0"/>
                  </a:rPr>
                  <a:t>Student</a:t>
                </a:r>
                <a:r>
                  <a:rPr lang="en-US" sz="2200" b="1" kern="1200" dirty="0" smtClean="0">
                    <a:latin typeface="Calibri" pitchFamily="34" charset="0"/>
                  </a:rPr>
                  <a:t> satisfaction </a:t>
                </a:r>
                <a:r>
                  <a:rPr lang="en-US" sz="2200" b="1" dirty="0" err="1" smtClean="0">
                    <a:latin typeface="Calibri" pitchFamily="34" charset="0"/>
                  </a:rPr>
                  <a:t>modelling</a:t>
                </a:r>
                <a:r>
                  <a:rPr lang="en-US" sz="2200" b="1" kern="1200" dirty="0" smtClean="0">
                    <a:latin typeface="Calibri" pitchFamily="34" charset="0"/>
                  </a:rPr>
                  <a:t> </a:t>
                </a:r>
              </a:p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b="1" dirty="0">
                  <a:latin typeface="Calibri" pitchFamily="34" charset="0"/>
                </a:endParaRPr>
              </a:p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 smtClean="0">
                    <a:latin typeface="Calibri" pitchFamily="34" charset="0"/>
                  </a:rPr>
                  <a:t>Identify </a:t>
                </a:r>
                <a:r>
                  <a:rPr lang="en-US" sz="2400" b="1" dirty="0">
                    <a:latin typeface="Calibri" pitchFamily="34" charset="0"/>
                  </a:rPr>
                  <a:t>aspects of educational experience that are associated with students' overall expression of </a:t>
                </a:r>
                <a:r>
                  <a:rPr lang="en-US" sz="2400" b="1" dirty="0" smtClean="0">
                    <a:latin typeface="Calibri" pitchFamily="34" charset="0"/>
                  </a:rPr>
                  <a:t>satisfaction…</a:t>
                </a:r>
                <a:endParaRPr lang="en-US" sz="2200" b="1" kern="1200" dirty="0" smtClean="0">
                  <a:latin typeface="Calibri" pitchFamily="34" charset="0"/>
                </a:endParaRPr>
              </a:p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b="1" kern="1200" dirty="0">
                  <a:latin typeface="Calibri" pitchFamily="34" charset="0"/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7" dur="308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8" dur="308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9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0" dur="308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1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Research methodology…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648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alibri" pitchFamily="34" charset="0"/>
              </a:rPr>
              <a:t>Meta-analysis</a:t>
            </a:r>
          </a:p>
          <a:p>
            <a:pPr algn="just"/>
            <a:r>
              <a:rPr lang="en-US" sz="2000" dirty="0" smtClean="0">
                <a:latin typeface="Calibri" pitchFamily="34" charset="0"/>
              </a:rPr>
              <a:t>Research results of previous student satisfaction studies were combined with selected Student Information System (SIS) data</a:t>
            </a:r>
          </a:p>
          <a:p>
            <a:pPr algn="just"/>
            <a:r>
              <a:rPr lang="en-US" sz="2000" dirty="0" smtClean="0">
                <a:latin typeface="Calibri" pitchFamily="34" charset="0"/>
              </a:rPr>
              <a:t>5 823 student data records</a:t>
            </a:r>
          </a:p>
          <a:p>
            <a:pPr lvl="1" algn="just"/>
            <a:r>
              <a:rPr lang="en-US" sz="1800" dirty="0" smtClean="0">
                <a:latin typeface="Calibri" pitchFamily="34" charset="0"/>
              </a:rPr>
              <a:t>Descriptive analysis</a:t>
            </a:r>
          </a:p>
          <a:p>
            <a:pPr lvl="2" algn="just"/>
            <a:r>
              <a:rPr lang="en-US" sz="1600" dirty="0" smtClean="0">
                <a:latin typeface="Calibri" pitchFamily="34" charset="0"/>
              </a:rPr>
              <a:t>Mean satisfaction index scores</a:t>
            </a:r>
          </a:p>
          <a:p>
            <a:pPr lvl="1" algn="just"/>
            <a:r>
              <a:rPr lang="en-US" sz="1800" dirty="0" smtClean="0">
                <a:latin typeface="Calibri" pitchFamily="34" charset="0"/>
              </a:rPr>
              <a:t>Multivariate analysis</a:t>
            </a:r>
          </a:p>
          <a:p>
            <a:pPr lvl="2" algn="just"/>
            <a:r>
              <a:rPr lang="en-US" sz="1600" dirty="0" smtClean="0">
                <a:latin typeface="Calibri" pitchFamily="34" charset="0"/>
              </a:rPr>
              <a:t>Correlation analysis (Bivariate)</a:t>
            </a:r>
          </a:p>
          <a:p>
            <a:pPr lvl="2" algn="just"/>
            <a:r>
              <a:rPr lang="en-US" sz="1600" dirty="0" smtClean="0">
                <a:latin typeface="Calibri" pitchFamily="34" charset="0"/>
              </a:rPr>
              <a:t>ANOVA-test</a:t>
            </a:r>
          </a:p>
          <a:p>
            <a:pPr algn="just"/>
            <a:r>
              <a:rPr lang="en-US" sz="2000" dirty="0" smtClean="0">
                <a:latin typeface="Calibri" pitchFamily="34" charset="0"/>
              </a:rPr>
              <a:t>Examines ‘internal factors’ impacting on students satisfaction across the various pre-defined engagement areas and student biographics</a:t>
            </a:r>
          </a:p>
          <a:p>
            <a:pPr algn="just"/>
            <a:r>
              <a:rPr lang="en-US" sz="2000" dirty="0" smtClean="0">
                <a:latin typeface="Calibri" pitchFamily="34" charset="0"/>
              </a:rPr>
              <a:t>Investigates ‘external’ factors that impact on student success across the various pre-defined student biographics</a:t>
            </a: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26" descr="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14600"/>
            <a:ext cx="2362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0" y="228600"/>
            <a:ext cx="850869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17526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133600" y="685800"/>
            <a:ext cx="5029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Internal factors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Engagement areas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2971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</a:rPr>
              <a:t>Hypotheses…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2667000"/>
            <a:ext cx="8763000" cy="38100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Calibri" pitchFamily="34" charset="0"/>
              </a:rPr>
              <a:t>Successful  students are more satisfied with services than unsuccessful students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gender group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population group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age group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guardian qualification level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employment status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geographic location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entrance category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Successful students’ satisfaction levels differ by IT skills category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26" descr="stud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2362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fla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SATISFACTION SCORES OF SUCCESSFUL AND UNSUCCESSFUL STUDENTS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743200"/>
          <a:ext cx="7848600" cy="3352797"/>
        </p:xfrm>
        <a:graphic>
          <a:graphicData uri="http://schemas.openxmlformats.org/drawingml/2006/table">
            <a:tbl>
              <a:tblPr/>
              <a:tblGrid>
                <a:gridCol w="2209800"/>
                <a:gridCol w="2286000"/>
                <a:gridCol w="1981200"/>
                <a:gridCol w="1371600"/>
              </a:tblGrid>
              <a:tr h="67269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Dimension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Unsuccessful students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Successful students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7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Index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Index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Index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0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Registration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0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Student Support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64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0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Admin and Professional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71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69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0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Academic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0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71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1722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90600"/>
            <a:ext cx="2209800" cy="16395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038"/>
            <a:ext cx="6172200" cy="7159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BIVARIATE CORRELATION ACROSS ENGAGEMENT AREAS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438400"/>
          <a:ext cx="8305801" cy="2217420"/>
        </p:xfrm>
        <a:graphic>
          <a:graphicData uri="http://schemas.openxmlformats.org/drawingml/2006/table">
            <a:tbl>
              <a:tblPr/>
              <a:tblGrid>
                <a:gridCol w="1567312"/>
                <a:gridCol w="1464098"/>
                <a:gridCol w="1308840"/>
                <a:gridCol w="1568180"/>
                <a:gridCol w="1377361"/>
                <a:gridCol w="1020010"/>
              </a:tblGrid>
              <a:tr h="624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Dimensions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Registration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Student support</a:t>
                      </a:r>
                      <a:endParaRPr lang="en-US" sz="1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Administration and professional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Academic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16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Registration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0.627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Student support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0.552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Administration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0.552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0.591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0.775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Academic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0.614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0.591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0.828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Times New Roman"/>
                        </a:rPr>
                        <a:t>0.775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0.890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53200" y="2438400"/>
            <a:ext cx="1371600" cy="22098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66800"/>
            <a:ext cx="1745974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5029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itchFamily="34" charset="0"/>
              </a:rPr>
              <a:t>How strong do student success and satisfaction correlate across a selection of biographic variables and how significant is such correlation</a:t>
            </a:r>
            <a:r>
              <a:rPr lang="en-US" b="1" i="1" dirty="0" smtClean="0">
                <a:latin typeface="Calibri" pitchFamily="34" charset="0"/>
              </a:rPr>
              <a:t>?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8862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BIVARIATE CORRELATION ANALYSIS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838200"/>
          <a:ext cx="6602412" cy="5760720"/>
        </p:xfrm>
        <a:graphic>
          <a:graphicData uri="http://schemas.openxmlformats.org/drawingml/2006/table">
            <a:tbl>
              <a:tblPr/>
              <a:tblGrid>
                <a:gridCol w="3060606"/>
                <a:gridCol w="987922"/>
                <a:gridCol w="1382791"/>
                <a:gridCol w="1171093"/>
              </a:tblGrid>
              <a:tr h="29571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Variable				Correlation	      Sig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71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Gender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African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0.492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Coloured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Indian (Asian)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0.426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0.241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15-23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24-30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31-38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-0.041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39+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0.756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61504" y="838200"/>
            <a:ext cx="2362200" cy="57150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838200"/>
            <a:ext cx="1219200" cy="5715000"/>
          </a:xfrm>
          <a:prstGeom prst="rect">
            <a:avLst/>
          </a:prstGeom>
          <a:noFill/>
          <a:ln w="635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8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6E82-8619-4470-91FD-BE3CC4B617B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2" y="228600"/>
          <a:ext cx="8229597" cy="5852160"/>
        </p:xfrm>
        <a:graphic>
          <a:graphicData uri="http://schemas.openxmlformats.org/drawingml/2006/table">
            <a:tbl>
              <a:tblPr/>
              <a:tblGrid>
                <a:gridCol w="3814903"/>
                <a:gridCol w="1231398"/>
                <a:gridCol w="1723584"/>
                <a:gridCol w="1459712"/>
              </a:tblGrid>
              <a:tr h="3524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Employment				Correlation		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Sig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Full-time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Part-time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Unemployed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-0.020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0.533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Full-time student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Geographic area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Towns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0.884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Metro/city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Entrance category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Previous ODL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Previous residential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0.502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 previous 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IT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Less IT literate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0.852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More IT literate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-0.031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-0.024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0.069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67200" y="268618"/>
            <a:ext cx="2971800" cy="58674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268618"/>
            <a:ext cx="1447800" cy="5867400"/>
          </a:xfrm>
          <a:prstGeom prst="rect">
            <a:avLst/>
          </a:prstGeom>
          <a:noFill/>
          <a:ln w="635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678818"/>
            <a:ext cx="8229600" cy="457200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1722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893</TotalTime>
  <Words>1113</Words>
  <Application>Microsoft Office PowerPoint</Application>
  <PresentationFormat>On-screen Show (4:3)</PresentationFormat>
  <Paragraphs>643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STUDENT SATISFACTION MODELLING AN IDEAL TOOL TO LOOPHOLE POTENTIAL THREATS AND WEAKNESSES</vt:lpstr>
      <vt:lpstr>Prologue</vt:lpstr>
      <vt:lpstr>Research methodology…</vt:lpstr>
      <vt:lpstr>Slide 4</vt:lpstr>
      <vt:lpstr>Hypotheses…</vt:lpstr>
      <vt:lpstr>SATISFACTION SCORES OF SUCCESSFUL AND UNSUCCESSFUL STUDENTS</vt:lpstr>
      <vt:lpstr>BIVARIATE CORRELATION ACROSS ENGAGEMENT AREAS</vt:lpstr>
      <vt:lpstr>BIVARIATE CORRELATION ANALYSIS</vt:lpstr>
      <vt:lpstr>Slide 9</vt:lpstr>
      <vt:lpstr>STATISTICAL SIGNIFICANT DIFFERENCES IN SATISFACTION RATINGS</vt:lpstr>
      <vt:lpstr>Slide 11</vt:lpstr>
      <vt:lpstr>Slide 12</vt:lpstr>
      <vt:lpstr>Hypotheses…</vt:lpstr>
      <vt:lpstr>MOST AND LEAST SATISFIED STUDENT GROUPS</vt:lpstr>
      <vt:lpstr>‘External’ factors</vt:lpstr>
      <vt:lpstr>External factors</vt:lpstr>
      <vt:lpstr>CONCLUSION</vt:lpstr>
    </vt:vector>
  </TitlesOfParts>
  <Company>unisa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 A SATISFACTION MODEL APPROACH FOR STUDENT RETENTION AND SUCCESS</dc:title>
  <dc:creator>user</dc:creator>
  <cp:lastModifiedBy>Herman Visser</cp:lastModifiedBy>
  <cp:revision>95</cp:revision>
  <dcterms:created xsi:type="dcterms:W3CDTF">2009-09-20T04:48:01Z</dcterms:created>
  <dcterms:modified xsi:type="dcterms:W3CDTF">2009-09-21T21:00:11Z</dcterms:modified>
</cp:coreProperties>
</file>